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Default Extension="png" ContentType="image/png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5953" y="16344"/>
            <a:ext cx="11920093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E2B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E2B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E2B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30900" y="2415159"/>
            <a:ext cx="880745" cy="345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1E2B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44449" y="1049019"/>
            <a:ext cx="6103101" cy="441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.svyatov@ulstu.ru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Relationship Id="rId3" Type="http://schemas.openxmlformats.org/officeDocument/2006/relationships/hyperlink" Target="http://pwcartificialintelligence.com/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jpg"/><Relationship Id="rId10" Type="http://schemas.openxmlformats.org/officeDocument/2006/relationships/image" Target="../media/image2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Relationship Id="rId4" Type="http://schemas.openxmlformats.org/officeDocument/2006/relationships/image" Target="../media/image44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ursera.org/learn/machine-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3228" y="2470835"/>
            <a:ext cx="73894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000000"/>
                </a:solidFill>
                <a:latin typeface="Arial"/>
                <a:cs typeface="Arial"/>
              </a:rPr>
              <a:t>Введение </a:t>
            </a:r>
            <a:r>
              <a:rPr dirty="0" sz="3600" b="1">
                <a:solidFill>
                  <a:srgbClr val="000000"/>
                </a:solidFill>
                <a:latin typeface="Arial"/>
                <a:cs typeface="Arial"/>
              </a:rPr>
              <a:t>в </a:t>
            </a:r>
            <a:r>
              <a:rPr dirty="0" sz="3600" spc="-5" b="1">
                <a:solidFill>
                  <a:srgbClr val="000000"/>
                </a:solidFill>
                <a:latin typeface="Arial"/>
                <a:cs typeface="Arial"/>
              </a:rPr>
              <a:t>машинное</a:t>
            </a:r>
            <a:r>
              <a:rPr dirty="0" sz="3600" spc="-10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00000"/>
                </a:solidFill>
                <a:latin typeface="Arial"/>
                <a:cs typeface="Arial"/>
              </a:rPr>
              <a:t>обучение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7673" y="3047987"/>
            <a:ext cx="9215120" cy="1269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latin typeface="Arial"/>
                <a:cs typeface="Arial"/>
              </a:rPr>
              <a:t>Кирилл</a:t>
            </a:r>
            <a:r>
              <a:rPr dirty="0" sz="2700" spc="-5">
                <a:latin typeface="Arial"/>
                <a:cs typeface="Arial"/>
              </a:rPr>
              <a:t> Святов</a:t>
            </a:r>
            <a:endParaRPr sz="2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2700" spc="-5">
                <a:latin typeface="Arial"/>
                <a:cs typeface="Arial"/>
              </a:rPr>
              <a:t>Ульяновский </a:t>
            </a:r>
            <a:r>
              <a:rPr dirty="0" sz="2700" spc="-10">
                <a:latin typeface="Arial"/>
                <a:cs typeface="Arial"/>
              </a:rPr>
              <a:t>Государственный </a:t>
            </a:r>
            <a:r>
              <a:rPr dirty="0" sz="2700" spc="-5">
                <a:latin typeface="Arial"/>
                <a:cs typeface="Arial"/>
              </a:rPr>
              <a:t>Технический</a:t>
            </a:r>
            <a:r>
              <a:rPr dirty="0" sz="2700" spc="-60">
                <a:latin typeface="Arial"/>
                <a:cs typeface="Arial"/>
              </a:rPr>
              <a:t> </a:t>
            </a:r>
            <a:r>
              <a:rPr dirty="0" sz="2700" spc="-5">
                <a:latin typeface="Arial"/>
                <a:cs typeface="Arial"/>
              </a:rPr>
              <a:t>Университет</a:t>
            </a:r>
            <a:endParaRPr sz="2700">
              <a:latin typeface="Arial"/>
              <a:cs typeface="Arial"/>
            </a:endParaRPr>
          </a:p>
          <a:p>
            <a:pPr algn="ctr" marL="3810">
              <a:lnSpc>
                <a:spcPct val="100000"/>
              </a:lnSpc>
              <a:spcBef>
                <a:spcPts val="35"/>
              </a:spcBef>
            </a:pPr>
            <a:r>
              <a:rPr dirty="0" sz="2700">
                <a:latin typeface="Arial"/>
                <a:cs typeface="Arial"/>
                <a:hlinkClick r:id="rId2"/>
              </a:rPr>
              <a:t>k.svyatov@ulstu.ru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036" y="0"/>
            <a:ext cx="37509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85">
                <a:solidFill>
                  <a:srgbClr val="000000"/>
                </a:solidFill>
              </a:rPr>
              <a:t>Важные</a:t>
            </a:r>
            <a:r>
              <a:rPr dirty="0" sz="4400" spc="-275">
                <a:solidFill>
                  <a:srgbClr val="000000"/>
                </a:solidFill>
              </a:rPr>
              <a:t> </a:t>
            </a:r>
            <a:r>
              <a:rPr dirty="0" sz="4400" spc="-190">
                <a:solidFill>
                  <a:srgbClr val="000000"/>
                </a:solidFill>
              </a:rPr>
              <a:t>навыки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914144" y="667512"/>
            <a:ext cx="8363711" cy="5524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811"/>
            <a:ext cx="12192000" cy="6838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667" y="411632"/>
            <a:ext cx="113055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20">
                <a:solidFill>
                  <a:srgbClr val="000000"/>
                </a:solidFill>
              </a:rPr>
              <a:t>"Я </a:t>
            </a:r>
            <a:r>
              <a:rPr dirty="0" sz="2800" spc="-110">
                <a:solidFill>
                  <a:srgbClr val="000000"/>
                </a:solidFill>
              </a:rPr>
              <a:t>вижу, </a:t>
            </a:r>
            <a:r>
              <a:rPr dirty="0" sz="2800" spc="-160">
                <a:solidFill>
                  <a:srgbClr val="000000"/>
                </a:solidFill>
              </a:rPr>
              <a:t>что </a:t>
            </a:r>
            <a:r>
              <a:rPr dirty="0" sz="2800" spc="-175">
                <a:solidFill>
                  <a:srgbClr val="000000"/>
                </a:solidFill>
              </a:rPr>
              <a:t>в </a:t>
            </a:r>
            <a:r>
              <a:rPr dirty="0" sz="2800" spc="-155">
                <a:solidFill>
                  <a:srgbClr val="000000"/>
                </a:solidFill>
              </a:rPr>
              <a:t>течение </a:t>
            </a:r>
            <a:r>
              <a:rPr dirty="0" sz="2800" spc="-185">
                <a:solidFill>
                  <a:srgbClr val="000000"/>
                </a:solidFill>
              </a:rPr>
              <a:t>следующих </a:t>
            </a:r>
            <a:r>
              <a:rPr dirty="0" sz="2800" spc="-155">
                <a:solidFill>
                  <a:srgbClr val="000000"/>
                </a:solidFill>
              </a:rPr>
              <a:t>пяти </a:t>
            </a:r>
            <a:r>
              <a:rPr dirty="0" sz="2800" spc="-210">
                <a:solidFill>
                  <a:srgbClr val="000000"/>
                </a:solidFill>
              </a:rPr>
              <a:t>лет </a:t>
            </a:r>
            <a:r>
              <a:rPr dirty="0" sz="2800" spc="-240">
                <a:solidFill>
                  <a:srgbClr val="000000"/>
                </a:solidFill>
              </a:rPr>
              <a:t>ИИ </a:t>
            </a:r>
            <a:r>
              <a:rPr dirty="0" sz="2800" spc="-145">
                <a:solidFill>
                  <a:srgbClr val="000000"/>
                </a:solidFill>
              </a:rPr>
              <a:t>заменит </a:t>
            </a:r>
            <a:r>
              <a:rPr dirty="0" sz="2800" spc="-150">
                <a:solidFill>
                  <a:srgbClr val="000000"/>
                </a:solidFill>
              </a:rPr>
              <a:t>людей </a:t>
            </a:r>
            <a:r>
              <a:rPr dirty="0" sz="2800" spc="-175">
                <a:solidFill>
                  <a:srgbClr val="000000"/>
                </a:solidFill>
              </a:rPr>
              <a:t>в</a:t>
            </a:r>
            <a:r>
              <a:rPr dirty="0" sz="2800" spc="204">
                <a:solidFill>
                  <a:srgbClr val="000000"/>
                </a:solidFill>
              </a:rPr>
              <a:t> </a:t>
            </a:r>
            <a:r>
              <a:rPr dirty="0" sz="2800" spc="-130">
                <a:solidFill>
                  <a:srgbClr val="000000"/>
                </a:solidFill>
              </a:rPr>
              <a:t>области..."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574910" y="1483025"/>
            <a:ext cx="5544213" cy="4545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4335" y="6349965"/>
            <a:ext cx="3384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3"/>
              </a:rPr>
              <a:t>http://pwcartificialintelligence.com/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54" y="0"/>
            <a:ext cx="39490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305">
                <a:solidFill>
                  <a:srgbClr val="000000"/>
                </a:solidFill>
              </a:rPr>
              <a:t>Зима </a:t>
            </a:r>
            <a:r>
              <a:rPr dirty="0" sz="4400" spc="-120">
                <a:solidFill>
                  <a:srgbClr val="000000"/>
                </a:solidFill>
              </a:rPr>
              <a:t>и </a:t>
            </a:r>
            <a:r>
              <a:rPr dirty="0" sz="4400" spc="-265">
                <a:solidFill>
                  <a:srgbClr val="000000"/>
                </a:solidFill>
              </a:rPr>
              <a:t>весна</a:t>
            </a:r>
            <a:r>
              <a:rPr dirty="0" sz="4400" spc="-310">
                <a:solidFill>
                  <a:srgbClr val="000000"/>
                </a:solidFill>
              </a:rPr>
              <a:t> </a:t>
            </a:r>
            <a:r>
              <a:rPr dirty="0" sz="4400" spc="-365">
                <a:solidFill>
                  <a:srgbClr val="000000"/>
                </a:solidFill>
              </a:rPr>
              <a:t>ИИ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41401" y="899160"/>
            <a:ext cx="5839204" cy="5368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70047" y="3700792"/>
            <a:ext cx="680085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615" marR="5080" indent="-82550">
              <a:lnSpc>
                <a:spcPct val="130000"/>
              </a:lnSpc>
              <a:spcBef>
                <a:spcPts val="100"/>
              </a:spcBef>
            </a:pPr>
            <a:r>
              <a:rPr dirty="0" sz="1600" spc="-70">
                <a:solidFill>
                  <a:srgbClr val="FFFFFF"/>
                </a:solidFill>
                <a:latin typeface="Arial"/>
                <a:cs typeface="Arial"/>
              </a:rPr>
              <a:t>2 </a:t>
            </a:r>
            <a:r>
              <a:rPr dirty="0" sz="1600" spc="-90">
                <a:solidFill>
                  <a:srgbClr val="FFFFFF"/>
                </a:solidFill>
                <a:latin typeface="Arial"/>
                <a:cs typeface="Arial"/>
              </a:rPr>
              <a:t>весна 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ИИ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51657" y="1477657"/>
            <a:ext cx="826135" cy="1056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30000"/>
              </a:lnSpc>
              <a:spcBef>
                <a:spcPts val="100"/>
              </a:spcBef>
            </a:pPr>
            <a:r>
              <a:rPr dirty="0" sz="1300" spc="-55">
                <a:solidFill>
                  <a:srgbClr val="FFFFFF"/>
                </a:solidFill>
                <a:latin typeface="Arial"/>
                <a:cs typeface="Arial"/>
              </a:rPr>
              <a:t>Новые  модели</a:t>
            </a:r>
            <a:r>
              <a:rPr dirty="0" sz="13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Arial"/>
                <a:cs typeface="Arial"/>
              </a:rPr>
              <a:t>ML  </a:t>
            </a:r>
            <a:r>
              <a:rPr dirty="0" sz="1300" spc="-55">
                <a:solidFill>
                  <a:srgbClr val="FFFFFF"/>
                </a:solidFill>
                <a:latin typeface="Arial"/>
                <a:cs typeface="Arial"/>
              </a:rPr>
              <a:t>(Deep  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learning)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1911" y="4413923"/>
            <a:ext cx="1529080" cy="1313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30000"/>
              </a:lnSpc>
              <a:spcBef>
                <a:spcPts val="100"/>
              </a:spcBef>
            </a:pPr>
            <a:r>
              <a:rPr dirty="0" sz="1300" spc="-210" i="1">
                <a:solidFill>
                  <a:srgbClr val="FFFFFF"/>
                </a:solidFill>
                <a:latin typeface="Arial"/>
                <a:cs typeface="Arial"/>
              </a:rPr>
              <a:t>Рост                </a:t>
            </a:r>
            <a:r>
              <a:rPr dirty="0" sz="1300" spc="-90" i="1">
                <a:solidFill>
                  <a:srgbClr val="FFFFFF"/>
                </a:solidFill>
                <a:latin typeface="Arial"/>
                <a:cs typeface="Arial"/>
              </a:rPr>
              <a:t>производительности  </a:t>
            </a:r>
            <a:r>
              <a:rPr dirty="0" sz="1300" spc="-5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300" spc="-55" i="1">
                <a:solidFill>
                  <a:srgbClr val="FFFFFF"/>
                </a:solidFill>
                <a:latin typeface="Arial"/>
                <a:cs typeface="Arial"/>
              </a:rPr>
              <a:t>Закон </a:t>
            </a:r>
            <a:r>
              <a:rPr dirty="0" sz="1300" spc="-45" i="1">
                <a:solidFill>
                  <a:srgbClr val="FFFFFF"/>
                </a:solidFill>
                <a:latin typeface="Arial"/>
                <a:cs typeface="Arial"/>
              </a:rPr>
              <a:t>Мура,  </a:t>
            </a:r>
            <a:r>
              <a:rPr dirty="0" sz="1300" spc="-40" i="1">
                <a:solidFill>
                  <a:srgbClr val="FFFFFF"/>
                </a:solidFill>
                <a:latin typeface="Arial"/>
                <a:cs typeface="Arial"/>
              </a:rPr>
              <a:t>определяющий  процессоры</a:t>
            </a:r>
            <a:r>
              <a:rPr dirty="0" sz="1300" spc="-4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7051" y="4773612"/>
            <a:ext cx="1330960" cy="541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" marR="5080" indent="-14604">
              <a:lnSpc>
                <a:spcPct val="130000"/>
              </a:lnSpc>
              <a:spcBef>
                <a:spcPts val="100"/>
              </a:spcBef>
            </a:pPr>
            <a:r>
              <a:rPr dirty="0" sz="1300" spc="-70">
                <a:solidFill>
                  <a:srgbClr val="FFFFFF"/>
                </a:solidFill>
                <a:latin typeface="Arial"/>
                <a:cs typeface="Arial"/>
              </a:rPr>
              <a:t>Big 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1300" spc="-50">
                <a:solidFill>
                  <a:srgbClr val="FFFFFF"/>
                </a:solidFill>
                <a:latin typeface="Arial"/>
                <a:cs typeface="Arial"/>
              </a:rPr>
              <a:t>(интернет  </a:t>
            </a:r>
            <a:r>
              <a:rPr dirty="0" sz="1300" spc="35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3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Arial"/>
                <a:cs typeface="Arial"/>
              </a:rPr>
              <a:t>автоматизация)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88703" y="879347"/>
            <a:ext cx="3963670" cy="774065"/>
          </a:xfrm>
          <a:custGeom>
            <a:avLst/>
            <a:gdLst/>
            <a:ahLst/>
            <a:cxnLst/>
            <a:rect l="l" t="t" r="r" b="b"/>
            <a:pathLst>
              <a:path w="3963670" h="774064">
                <a:moveTo>
                  <a:pt x="3886085" y="0"/>
                </a:moveTo>
                <a:lnTo>
                  <a:pt x="77469" y="0"/>
                </a:lnTo>
                <a:lnTo>
                  <a:pt x="47307" y="6083"/>
                </a:lnTo>
                <a:lnTo>
                  <a:pt x="22682" y="22669"/>
                </a:lnTo>
                <a:lnTo>
                  <a:pt x="6095" y="47282"/>
                </a:lnTo>
                <a:lnTo>
                  <a:pt x="0" y="77419"/>
                </a:lnTo>
                <a:lnTo>
                  <a:pt x="0" y="696264"/>
                </a:lnTo>
                <a:lnTo>
                  <a:pt x="6095" y="726401"/>
                </a:lnTo>
                <a:lnTo>
                  <a:pt x="22682" y="751014"/>
                </a:lnTo>
                <a:lnTo>
                  <a:pt x="47307" y="767600"/>
                </a:lnTo>
                <a:lnTo>
                  <a:pt x="77469" y="773684"/>
                </a:lnTo>
                <a:lnTo>
                  <a:pt x="3886085" y="773684"/>
                </a:lnTo>
                <a:lnTo>
                  <a:pt x="3916248" y="767600"/>
                </a:lnTo>
                <a:lnTo>
                  <a:pt x="3940860" y="751014"/>
                </a:lnTo>
                <a:lnTo>
                  <a:pt x="3957459" y="726401"/>
                </a:lnTo>
                <a:lnTo>
                  <a:pt x="3963542" y="696264"/>
                </a:lnTo>
                <a:lnTo>
                  <a:pt x="3963542" y="77419"/>
                </a:lnTo>
                <a:lnTo>
                  <a:pt x="3957459" y="47282"/>
                </a:lnTo>
                <a:lnTo>
                  <a:pt x="3940860" y="22669"/>
                </a:lnTo>
                <a:lnTo>
                  <a:pt x="3916248" y="6083"/>
                </a:lnTo>
                <a:lnTo>
                  <a:pt x="388608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62646" y="998728"/>
            <a:ext cx="304419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1940—1960: 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первые 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нейронные</a:t>
            </a:r>
            <a:r>
              <a:rPr dirty="0" sz="15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85">
                <a:solidFill>
                  <a:srgbClr val="FFFFFF"/>
                </a:solidFill>
                <a:latin typeface="Arial"/>
                <a:cs typeface="Arial"/>
              </a:rPr>
              <a:t>сети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97696" y="1702307"/>
            <a:ext cx="347345" cy="289560"/>
          </a:xfrm>
          <a:custGeom>
            <a:avLst/>
            <a:gdLst/>
            <a:ahLst/>
            <a:cxnLst/>
            <a:rect l="l" t="t" r="r" b="b"/>
            <a:pathLst>
              <a:path w="347345" h="289560">
                <a:moveTo>
                  <a:pt x="346964" y="144780"/>
                </a:moveTo>
                <a:lnTo>
                  <a:pt x="277596" y="144780"/>
                </a:lnTo>
                <a:lnTo>
                  <a:pt x="277596" y="0"/>
                </a:lnTo>
                <a:lnTo>
                  <a:pt x="69367" y="0"/>
                </a:lnTo>
                <a:lnTo>
                  <a:pt x="69367" y="144780"/>
                </a:lnTo>
                <a:lnTo>
                  <a:pt x="0" y="144780"/>
                </a:lnTo>
                <a:lnTo>
                  <a:pt x="173482" y="289560"/>
                </a:lnTo>
                <a:lnTo>
                  <a:pt x="346964" y="14478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88703" y="2040635"/>
            <a:ext cx="3963670" cy="774065"/>
          </a:xfrm>
          <a:custGeom>
            <a:avLst/>
            <a:gdLst/>
            <a:ahLst/>
            <a:cxnLst/>
            <a:rect l="l" t="t" r="r" b="b"/>
            <a:pathLst>
              <a:path w="3963670" h="774064">
                <a:moveTo>
                  <a:pt x="3886085" y="0"/>
                </a:moveTo>
                <a:lnTo>
                  <a:pt x="77469" y="0"/>
                </a:lnTo>
                <a:lnTo>
                  <a:pt x="47307" y="6083"/>
                </a:lnTo>
                <a:lnTo>
                  <a:pt x="22682" y="22669"/>
                </a:lnTo>
                <a:lnTo>
                  <a:pt x="6095" y="47282"/>
                </a:lnTo>
                <a:lnTo>
                  <a:pt x="0" y="77419"/>
                </a:lnTo>
                <a:lnTo>
                  <a:pt x="0" y="696264"/>
                </a:lnTo>
                <a:lnTo>
                  <a:pt x="6095" y="726401"/>
                </a:lnTo>
                <a:lnTo>
                  <a:pt x="22682" y="751014"/>
                </a:lnTo>
                <a:lnTo>
                  <a:pt x="47307" y="767600"/>
                </a:lnTo>
                <a:lnTo>
                  <a:pt x="77469" y="773684"/>
                </a:lnTo>
                <a:lnTo>
                  <a:pt x="3886085" y="773684"/>
                </a:lnTo>
                <a:lnTo>
                  <a:pt x="3916248" y="767600"/>
                </a:lnTo>
                <a:lnTo>
                  <a:pt x="3940860" y="751014"/>
                </a:lnTo>
                <a:lnTo>
                  <a:pt x="3957459" y="726401"/>
                </a:lnTo>
                <a:lnTo>
                  <a:pt x="3963542" y="696264"/>
                </a:lnTo>
                <a:lnTo>
                  <a:pt x="3963542" y="77419"/>
                </a:lnTo>
                <a:lnTo>
                  <a:pt x="3957459" y="47282"/>
                </a:lnTo>
                <a:lnTo>
                  <a:pt x="3940860" y="22669"/>
                </a:lnTo>
                <a:lnTo>
                  <a:pt x="3916248" y="6083"/>
                </a:lnTo>
                <a:lnTo>
                  <a:pt x="3886085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195944" y="2266315"/>
            <a:ext cx="19259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15464" algn="l"/>
              </a:tabLst>
            </a:pP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1970</a:t>
            </a:r>
            <a:r>
              <a:rPr dirty="0" sz="1500" spc="-145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1500" spc="-1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500" spc="-90">
                <a:solidFill>
                  <a:srgbClr val="FFFFFF"/>
                </a:solidFill>
                <a:latin typeface="Arial"/>
                <a:cs typeface="Arial"/>
              </a:rPr>
              <a:t>990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5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«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зим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»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97696" y="2862071"/>
            <a:ext cx="347345" cy="290830"/>
          </a:xfrm>
          <a:custGeom>
            <a:avLst/>
            <a:gdLst/>
            <a:ahLst/>
            <a:cxnLst/>
            <a:rect l="l" t="t" r="r" b="b"/>
            <a:pathLst>
              <a:path w="347345" h="290830">
                <a:moveTo>
                  <a:pt x="346964" y="145351"/>
                </a:moveTo>
                <a:lnTo>
                  <a:pt x="277596" y="145351"/>
                </a:lnTo>
                <a:lnTo>
                  <a:pt x="277596" y="0"/>
                </a:lnTo>
                <a:lnTo>
                  <a:pt x="69367" y="0"/>
                </a:lnTo>
                <a:lnTo>
                  <a:pt x="69367" y="145351"/>
                </a:lnTo>
                <a:lnTo>
                  <a:pt x="0" y="145351"/>
                </a:lnTo>
                <a:lnTo>
                  <a:pt x="173482" y="290703"/>
                </a:lnTo>
                <a:lnTo>
                  <a:pt x="346964" y="145351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88703" y="3201923"/>
            <a:ext cx="3963670" cy="772795"/>
          </a:xfrm>
          <a:custGeom>
            <a:avLst/>
            <a:gdLst/>
            <a:ahLst/>
            <a:cxnLst/>
            <a:rect l="l" t="t" r="r" b="b"/>
            <a:pathLst>
              <a:path w="3963670" h="772795">
                <a:moveTo>
                  <a:pt x="3886339" y="0"/>
                </a:moveTo>
                <a:lnTo>
                  <a:pt x="77215" y="0"/>
                </a:lnTo>
                <a:lnTo>
                  <a:pt x="47142" y="6057"/>
                </a:lnTo>
                <a:lnTo>
                  <a:pt x="22605" y="22606"/>
                </a:lnTo>
                <a:lnTo>
                  <a:pt x="6070" y="47142"/>
                </a:lnTo>
                <a:lnTo>
                  <a:pt x="0" y="77203"/>
                </a:lnTo>
                <a:lnTo>
                  <a:pt x="0" y="695337"/>
                </a:lnTo>
                <a:lnTo>
                  <a:pt x="6070" y="725398"/>
                </a:lnTo>
                <a:lnTo>
                  <a:pt x="22605" y="749935"/>
                </a:lnTo>
                <a:lnTo>
                  <a:pt x="47142" y="766483"/>
                </a:lnTo>
                <a:lnTo>
                  <a:pt x="77215" y="772541"/>
                </a:lnTo>
                <a:lnTo>
                  <a:pt x="3886339" y="772541"/>
                </a:lnTo>
                <a:lnTo>
                  <a:pt x="3916400" y="766483"/>
                </a:lnTo>
                <a:lnTo>
                  <a:pt x="3940949" y="749935"/>
                </a:lnTo>
                <a:lnTo>
                  <a:pt x="3957485" y="725398"/>
                </a:lnTo>
                <a:lnTo>
                  <a:pt x="3963542" y="695337"/>
                </a:lnTo>
                <a:lnTo>
                  <a:pt x="3963542" y="77203"/>
                </a:lnTo>
                <a:lnTo>
                  <a:pt x="3957485" y="47142"/>
                </a:lnTo>
                <a:lnTo>
                  <a:pt x="3940949" y="22606"/>
                </a:lnTo>
                <a:lnTo>
                  <a:pt x="3916400" y="6057"/>
                </a:lnTo>
                <a:lnTo>
                  <a:pt x="38863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282815" y="3321050"/>
            <a:ext cx="34855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31135" algn="l"/>
              </a:tabLst>
            </a:pP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1980—2000:</a:t>
            </a:r>
            <a:r>
              <a:rPr dirty="0" sz="15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алгоритмы 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следую	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ей</a:t>
            </a:r>
            <a:r>
              <a:rPr dirty="0" sz="15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весны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97696" y="4023359"/>
            <a:ext cx="347345" cy="290830"/>
          </a:xfrm>
          <a:custGeom>
            <a:avLst/>
            <a:gdLst/>
            <a:ahLst/>
            <a:cxnLst/>
            <a:rect l="l" t="t" r="r" b="b"/>
            <a:pathLst>
              <a:path w="347345" h="290829">
                <a:moveTo>
                  <a:pt x="346964" y="145351"/>
                </a:moveTo>
                <a:lnTo>
                  <a:pt x="277596" y="145351"/>
                </a:lnTo>
                <a:lnTo>
                  <a:pt x="277596" y="0"/>
                </a:lnTo>
                <a:lnTo>
                  <a:pt x="69367" y="0"/>
                </a:lnTo>
                <a:lnTo>
                  <a:pt x="69367" y="145351"/>
                </a:lnTo>
                <a:lnTo>
                  <a:pt x="0" y="145351"/>
                </a:lnTo>
                <a:lnTo>
                  <a:pt x="173482" y="290703"/>
                </a:lnTo>
                <a:lnTo>
                  <a:pt x="346964" y="14535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88703" y="4361688"/>
            <a:ext cx="3963670" cy="774065"/>
          </a:xfrm>
          <a:custGeom>
            <a:avLst/>
            <a:gdLst/>
            <a:ahLst/>
            <a:cxnLst/>
            <a:rect l="l" t="t" r="r" b="b"/>
            <a:pathLst>
              <a:path w="3963670" h="774064">
                <a:moveTo>
                  <a:pt x="3886085" y="0"/>
                </a:moveTo>
                <a:lnTo>
                  <a:pt x="77469" y="0"/>
                </a:lnTo>
                <a:lnTo>
                  <a:pt x="47307" y="6083"/>
                </a:lnTo>
                <a:lnTo>
                  <a:pt x="22682" y="22669"/>
                </a:lnTo>
                <a:lnTo>
                  <a:pt x="6095" y="47282"/>
                </a:lnTo>
                <a:lnTo>
                  <a:pt x="0" y="77419"/>
                </a:lnTo>
                <a:lnTo>
                  <a:pt x="0" y="696264"/>
                </a:lnTo>
                <a:lnTo>
                  <a:pt x="6095" y="726401"/>
                </a:lnTo>
                <a:lnTo>
                  <a:pt x="22682" y="751014"/>
                </a:lnTo>
                <a:lnTo>
                  <a:pt x="47307" y="767600"/>
                </a:lnTo>
                <a:lnTo>
                  <a:pt x="77469" y="773684"/>
                </a:lnTo>
                <a:lnTo>
                  <a:pt x="3886085" y="773684"/>
                </a:lnTo>
                <a:lnTo>
                  <a:pt x="3916248" y="767600"/>
                </a:lnTo>
                <a:lnTo>
                  <a:pt x="3940860" y="751014"/>
                </a:lnTo>
                <a:lnTo>
                  <a:pt x="3957459" y="726401"/>
                </a:lnTo>
                <a:lnTo>
                  <a:pt x="3963542" y="696264"/>
                </a:lnTo>
                <a:lnTo>
                  <a:pt x="3963542" y="77419"/>
                </a:lnTo>
                <a:lnTo>
                  <a:pt x="3957459" y="47282"/>
                </a:lnTo>
                <a:lnTo>
                  <a:pt x="3940860" y="22669"/>
                </a:lnTo>
                <a:lnTo>
                  <a:pt x="3916248" y="6083"/>
                </a:lnTo>
                <a:lnTo>
                  <a:pt x="388608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540370" y="4481957"/>
            <a:ext cx="27698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8950" algn="l"/>
              </a:tabLst>
            </a:pPr>
            <a:r>
              <a:rPr dirty="0" sz="1500" spc="-90">
                <a:solidFill>
                  <a:srgbClr val="FFFFFF"/>
                </a:solidFill>
                <a:latin typeface="Arial"/>
                <a:cs typeface="Arial"/>
              </a:rPr>
              <a:t>2010+ </a:t>
            </a:r>
            <a:r>
              <a:rPr dirty="0" sz="1500" spc="-145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85">
                <a:solidFill>
                  <a:srgbClr val="FFFFFF"/>
                </a:solidFill>
                <a:latin typeface="Arial"/>
                <a:cs typeface="Arial"/>
              </a:rPr>
              <a:t>впечатляю	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ие</a:t>
            </a:r>
            <a:r>
              <a:rPr dirty="0" sz="15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примеры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97696" y="5184647"/>
            <a:ext cx="347345" cy="289560"/>
          </a:xfrm>
          <a:custGeom>
            <a:avLst/>
            <a:gdLst/>
            <a:ahLst/>
            <a:cxnLst/>
            <a:rect l="l" t="t" r="r" b="b"/>
            <a:pathLst>
              <a:path w="347345" h="289560">
                <a:moveTo>
                  <a:pt x="346964" y="144780"/>
                </a:moveTo>
                <a:lnTo>
                  <a:pt x="277596" y="144780"/>
                </a:lnTo>
                <a:lnTo>
                  <a:pt x="277596" y="0"/>
                </a:lnTo>
                <a:lnTo>
                  <a:pt x="69367" y="0"/>
                </a:lnTo>
                <a:lnTo>
                  <a:pt x="69367" y="144780"/>
                </a:lnTo>
                <a:lnTo>
                  <a:pt x="0" y="144780"/>
                </a:lnTo>
                <a:lnTo>
                  <a:pt x="173482" y="289560"/>
                </a:lnTo>
                <a:lnTo>
                  <a:pt x="346964" y="1447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88703" y="5522976"/>
            <a:ext cx="3963670" cy="774065"/>
          </a:xfrm>
          <a:custGeom>
            <a:avLst/>
            <a:gdLst/>
            <a:ahLst/>
            <a:cxnLst/>
            <a:rect l="l" t="t" r="r" b="b"/>
            <a:pathLst>
              <a:path w="3963670" h="774064">
                <a:moveTo>
                  <a:pt x="3886085" y="0"/>
                </a:moveTo>
                <a:lnTo>
                  <a:pt x="77469" y="0"/>
                </a:lnTo>
                <a:lnTo>
                  <a:pt x="47307" y="6083"/>
                </a:lnTo>
                <a:lnTo>
                  <a:pt x="22682" y="22669"/>
                </a:lnTo>
                <a:lnTo>
                  <a:pt x="6095" y="47256"/>
                </a:lnTo>
                <a:lnTo>
                  <a:pt x="0" y="77368"/>
                </a:lnTo>
                <a:lnTo>
                  <a:pt x="0" y="696315"/>
                </a:lnTo>
                <a:lnTo>
                  <a:pt x="6095" y="726427"/>
                </a:lnTo>
                <a:lnTo>
                  <a:pt x="22682" y="751027"/>
                </a:lnTo>
                <a:lnTo>
                  <a:pt x="47307" y="767600"/>
                </a:lnTo>
                <a:lnTo>
                  <a:pt x="77469" y="773684"/>
                </a:lnTo>
                <a:lnTo>
                  <a:pt x="3886085" y="773684"/>
                </a:lnTo>
                <a:lnTo>
                  <a:pt x="3916248" y="767600"/>
                </a:lnTo>
                <a:lnTo>
                  <a:pt x="3940860" y="751027"/>
                </a:lnTo>
                <a:lnTo>
                  <a:pt x="3957459" y="726427"/>
                </a:lnTo>
                <a:lnTo>
                  <a:pt x="3963542" y="696315"/>
                </a:lnTo>
                <a:lnTo>
                  <a:pt x="3963542" y="77368"/>
                </a:lnTo>
                <a:lnTo>
                  <a:pt x="3957459" y="47256"/>
                </a:lnTo>
                <a:lnTo>
                  <a:pt x="3940860" y="22669"/>
                </a:lnTo>
                <a:lnTo>
                  <a:pt x="3916248" y="6083"/>
                </a:lnTo>
                <a:lnTo>
                  <a:pt x="388608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51039" y="5749849"/>
            <a:ext cx="28124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90">
                <a:solidFill>
                  <a:srgbClr val="FFFFFF"/>
                </a:solidFill>
                <a:latin typeface="Arial"/>
                <a:cs typeface="Arial"/>
              </a:rPr>
              <a:t>2016+ </a:t>
            </a:r>
            <a:r>
              <a:rPr dirty="0" sz="1500" spc="-145">
                <a:solidFill>
                  <a:srgbClr val="FFFFFF"/>
                </a:solidFill>
                <a:latin typeface="Arial"/>
                <a:cs typeface="Arial"/>
              </a:rPr>
              <a:t>— 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инвестиции 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медиа-бум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856" y="250151"/>
            <a:ext cx="261366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0000"/>
                </a:solidFill>
              </a:rPr>
              <a:t>Определение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17008" y="1076559"/>
            <a:ext cx="11469370" cy="3448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Machine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Learning: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>
              <a:latin typeface="Arial"/>
              <a:cs typeface="Arial"/>
            </a:endParaRPr>
          </a:p>
          <a:p>
            <a:pPr marL="267970">
              <a:lnSpc>
                <a:spcPct val="100000"/>
              </a:lnSpc>
              <a:spcBef>
                <a:spcPts val="5"/>
              </a:spcBef>
            </a:pPr>
            <a:r>
              <a:rPr dirty="0" sz="2400" spc="-5">
                <a:latin typeface="Arial"/>
                <a:cs typeface="Arial"/>
              </a:rPr>
              <a:t>Machine learning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это:</a:t>
            </a:r>
            <a:endParaRPr sz="2400">
              <a:latin typeface="Arial"/>
              <a:cs typeface="Arial"/>
            </a:endParaRPr>
          </a:p>
          <a:p>
            <a:pPr marL="267970" marR="5080">
              <a:lnSpc>
                <a:spcPct val="100000"/>
              </a:lnSpc>
              <a:buChar char="•"/>
              <a:tabLst>
                <a:tab pos="725170" algn="l"/>
                <a:tab pos="725805" algn="l"/>
              </a:tabLst>
            </a:pPr>
            <a:r>
              <a:rPr dirty="0" sz="2400" spc="-5">
                <a:latin typeface="Arial"/>
                <a:cs typeface="Arial"/>
              </a:rPr>
              <a:t>Раздел искусственного интеллекта, математическая дисциплина, которая  использует математическую статистику, численные методы оптимизации,  теорию вероятности, дискретный анализ для извлечения сведений из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данных.</a:t>
            </a:r>
            <a:endParaRPr sz="2400">
              <a:latin typeface="Arial"/>
              <a:cs typeface="Arial"/>
            </a:endParaRPr>
          </a:p>
          <a:p>
            <a:pPr marL="267970" marR="1405890">
              <a:lnSpc>
                <a:spcPct val="100000"/>
              </a:lnSpc>
              <a:buChar char="•"/>
              <a:tabLst>
                <a:tab pos="725170" algn="l"/>
                <a:tab pos="725805" algn="l"/>
              </a:tabLst>
            </a:pPr>
            <a:r>
              <a:rPr dirty="0" sz="2400" spc="-5">
                <a:latin typeface="Arial"/>
                <a:cs typeface="Arial"/>
              </a:rPr>
              <a:t>Область наук, которая предоставляет компьютерам возможность  обучаться без предварительного явного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программирования.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94303" y="0"/>
            <a:ext cx="8498205" cy="6858000"/>
            <a:chOff x="3694303" y="0"/>
            <a:chExt cx="8498205" cy="6858000"/>
          </a:xfrm>
        </p:grpSpPr>
        <p:sp>
          <p:nvSpPr>
            <p:cNvPr id="3" name="object 3"/>
            <p:cNvSpPr/>
            <p:nvPr/>
          </p:nvSpPr>
          <p:spPr>
            <a:xfrm>
              <a:off x="3706368" y="0"/>
              <a:ext cx="8485632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99103" y="926591"/>
              <a:ext cx="4669537" cy="304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98575" y="1426335"/>
              <a:ext cx="231648" cy="11460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94303" y="4632959"/>
              <a:ext cx="231648" cy="10850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25695" y="1987295"/>
              <a:ext cx="292608" cy="5974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42816" y="2901695"/>
              <a:ext cx="999744" cy="7193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30495" y="1328927"/>
              <a:ext cx="3462401" cy="25968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20639" y="3925695"/>
              <a:ext cx="231648" cy="4511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94048" y="4608576"/>
              <a:ext cx="4498848" cy="14751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266435" y="2985896"/>
            <a:ext cx="41719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25" b="1">
                <a:solidFill>
                  <a:srgbClr val="203750"/>
                </a:solidFill>
                <a:latin typeface="Arial"/>
                <a:cs typeface="Arial"/>
              </a:rPr>
              <a:t>Data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54295" y="3186810"/>
            <a:ext cx="61912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50" spc="-440" b="1">
                <a:solidFill>
                  <a:srgbClr val="0B2038"/>
                </a:solidFill>
                <a:latin typeface="Arial"/>
                <a:cs typeface="Arial"/>
              </a:rPr>
              <a:t>M</a:t>
            </a:r>
            <a:r>
              <a:rPr dirty="0" baseline="25252" sz="1650" spc="-660">
                <a:solidFill>
                  <a:srgbClr val="7B90A8"/>
                </a:solidFill>
                <a:latin typeface="Arial"/>
                <a:cs typeface="Arial"/>
              </a:rPr>
              <a:t>1</a:t>
            </a:r>
            <a:r>
              <a:rPr dirty="0" baseline="25252" sz="1650" spc="-254">
                <a:solidFill>
                  <a:srgbClr val="7B90A8"/>
                </a:solidFill>
                <a:latin typeface="Arial"/>
                <a:cs typeface="Arial"/>
              </a:rPr>
              <a:t> </a:t>
            </a:r>
            <a:r>
              <a:rPr dirty="0" sz="1650" spc="-114" b="1">
                <a:solidFill>
                  <a:srgbClr val="34506B"/>
                </a:solidFill>
                <a:latin typeface="Arial"/>
                <a:cs typeface="Arial"/>
              </a:rPr>
              <a:t>'</a:t>
            </a:r>
            <a:r>
              <a:rPr dirty="0" sz="1650" spc="-114" b="1">
                <a:solidFill>
                  <a:srgbClr val="203750"/>
                </a:solidFill>
                <a:latin typeface="Arial"/>
                <a:cs typeface="Arial"/>
              </a:rPr>
              <a:t>nng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6690" y="4387850"/>
            <a:ext cx="85471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25" b="1">
                <a:solidFill>
                  <a:srgbClr val="2F3E4F"/>
                </a:solidFill>
                <a:latin typeface="Arial"/>
                <a:cs typeface="Arial"/>
              </a:rPr>
              <a:t>Big</a:t>
            </a:r>
            <a:r>
              <a:rPr dirty="0" sz="1650" spc="135" b="1">
                <a:solidFill>
                  <a:srgbClr val="2F3E4F"/>
                </a:solidFill>
                <a:latin typeface="Arial"/>
                <a:cs typeface="Arial"/>
              </a:rPr>
              <a:t> </a:t>
            </a:r>
            <a:r>
              <a:rPr dirty="0" sz="1650" spc="-5" b="1">
                <a:solidFill>
                  <a:srgbClr val="2F3E4F"/>
                </a:solidFill>
                <a:latin typeface="Arial"/>
                <a:cs typeface="Arial"/>
              </a:rPr>
              <a:t>Data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32195" y="1973453"/>
            <a:ext cx="47879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400" b="1">
                <a:solidFill>
                  <a:srgbClr val="8090A8"/>
                </a:solidFill>
                <a:latin typeface="Arial"/>
                <a:cs typeface="Arial"/>
              </a:rPr>
              <a:t>I</a:t>
            </a:r>
            <a:r>
              <a:rPr dirty="0" sz="1650" spc="20" b="1">
                <a:solidFill>
                  <a:srgbClr val="1E2B3C"/>
                </a:solidFill>
                <a:latin typeface="Arial"/>
                <a:cs typeface="Arial"/>
              </a:rPr>
              <a:t>Da</a:t>
            </a:r>
            <a:r>
              <a:rPr dirty="0" sz="1650" spc="-60" b="1">
                <a:solidFill>
                  <a:srgbClr val="314253"/>
                </a:solidFill>
                <a:latin typeface="Arial"/>
                <a:cs typeface="Arial"/>
              </a:rPr>
              <a:t>ta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30900" y="2222119"/>
            <a:ext cx="880744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60" b="1">
                <a:solidFill>
                  <a:srgbClr val="1E2B3C"/>
                </a:solidFill>
                <a:latin typeface="Arial"/>
                <a:cs typeface="Arial"/>
              </a:rPr>
              <a:t>Analysis/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Anralytics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892800" y="3448939"/>
            <a:ext cx="804545" cy="704215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 marL="213995" marR="192405" indent="-635">
              <a:lnSpc>
                <a:spcPts val="1680"/>
              </a:lnSpc>
              <a:spcBef>
                <a:spcPts val="405"/>
              </a:spcBef>
            </a:pPr>
            <a:r>
              <a:rPr dirty="0" sz="1650" spc="-195" b="1">
                <a:solidFill>
                  <a:srgbClr val="1C3551"/>
                </a:solidFill>
                <a:latin typeface="Arial"/>
                <a:cs typeface="Arial"/>
              </a:rPr>
              <a:t>Big  </a:t>
            </a:r>
            <a:r>
              <a:rPr dirty="0" sz="1650" spc="-130" b="1">
                <a:solidFill>
                  <a:srgbClr val="1C3551"/>
                </a:solidFill>
                <a:latin typeface="Arial"/>
                <a:cs typeface="Arial"/>
              </a:rPr>
              <a:t>Data</a:t>
            </a:r>
            <a:endParaRPr sz="1650">
              <a:latin typeface="Arial"/>
              <a:cs typeface="Arial"/>
            </a:endParaRPr>
          </a:p>
          <a:p>
            <a:pPr algn="ctr">
              <a:lnSpc>
                <a:spcPts val="1675"/>
              </a:lnSpc>
              <a:tabLst>
                <a:tab pos="551180" algn="l"/>
              </a:tabLst>
            </a:pPr>
            <a:r>
              <a:rPr dirty="0" sz="1650" spc="-150" b="1">
                <a:solidFill>
                  <a:srgbClr val="1C3551"/>
                </a:solidFill>
                <a:latin typeface="Arial"/>
                <a:cs typeface="Arial"/>
              </a:rPr>
              <a:t>Anal</a:t>
            </a:r>
            <a:r>
              <a:rPr dirty="0" sz="1650" spc="-150" b="1">
                <a:solidFill>
                  <a:srgbClr val="1C3551"/>
                </a:solidFill>
                <a:latin typeface="Arial"/>
                <a:cs typeface="Arial"/>
              </a:rPr>
              <a:t>	</a:t>
            </a:r>
            <a:r>
              <a:rPr dirty="0" sz="1650" spc="-200" b="1">
                <a:solidFill>
                  <a:srgbClr val="1C3551"/>
                </a:solidFill>
                <a:latin typeface="Arial"/>
                <a:cs typeface="Arial"/>
              </a:rPr>
              <a:t>·cs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06515" y="4425950"/>
            <a:ext cx="778510" cy="50355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262255" marR="5080" indent="-250190">
              <a:lnSpc>
                <a:spcPts val="1780"/>
              </a:lnSpc>
              <a:spcBef>
                <a:spcPts val="325"/>
              </a:spcBef>
            </a:pPr>
            <a:r>
              <a:rPr dirty="0" sz="1650" spc="-155" b="1">
                <a:solidFill>
                  <a:srgbClr val="20374F"/>
                </a:solidFill>
                <a:latin typeface="Arial"/>
                <a:cs typeface="Arial"/>
              </a:rPr>
              <a:t>S</a:t>
            </a:r>
            <a:r>
              <a:rPr dirty="0" sz="1650" spc="-130" b="1">
                <a:solidFill>
                  <a:srgbClr val="395164"/>
                </a:solidFill>
                <a:latin typeface="Arial"/>
                <a:cs typeface="Arial"/>
              </a:rPr>
              <a:t>oftwa</a:t>
            </a:r>
            <a:r>
              <a:rPr dirty="0" sz="1650" spc="-100" b="1">
                <a:solidFill>
                  <a:srgbClr val="20374F"/>
                </a:solidFill>
                <a:latin typeface="Arial"/>
                <a:cs typeface="Arial"/>
              </a:rPr>
              <a:t>re  </a:t>
            </a:r>
            <a:r>
              <a:rPr dirty="0" sz="1650" spc="-180" b="1">
                <a:solidFill>
                  <a:srgbClr val="20374F"/>
                </a:solidFill>
                <a:latin typeface="Arial"/>
                <a:cs typeface="Arial"/>
              </a:rPr>
              <a:t>ools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19518" y="3017646"/>
            <a:ext cx="766445" cy="49657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65"/>
              </a:spcBef>
            </a:pPr>
            <a:r>
              <a:rPr dirty="0" sz="1650" spc="-130" b="1">
                <a:solidFill>
                  <a:srgbClr val="273C56"/>
                </a:solidFill>
                <a:latin typeface="Arial"/>
                <a:cs typeface="Arial"/>
              </a:rPr>
              <a:t>Масh'пе  </a:t>
            </a:r>
            <a:r>
              <a:rPr dirty="0" sz="1650" spc="-140" b="1">
                <a:solidFill>
                  <a:srgbClr val="273C56"/>
                </a:solidFill>
                <a:latin typeface="Arial"/>
                <a:cs typeface="Arial"/>
              </a:rPr>
              <a:t>Leaming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44359" y="4238497"/>
            <a:ext cx="1056640" cy="77216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algn="ctr" marL="12700" marR="5080" indent="-36830">
              <a:lnSpc>
                <a:spcPct val="91400"/>
              </a:lnSpc>
              <a:spcBef>
                <a:spcPts val="270"/>
              </a:spcBef>
            </a:pPr>
            <a:r>
              <a:rPr dirty="0" sz="1650" spc="-50" b="1">
                <a:solidFill>
                  <a:srgbClr val="2C3A49"/>
                </a:solidFill>
                <a:latin typeface="Arial"/>
                <a:cs typeface="Arial"/>
              </a:rPr>
              <a:t>Methods  </a:t>
            </a:r>
            <a:r>
              <a:rPr dirty="0" sz="1650" spc="-175" b="1">
                <a:solidFill>
                  <a:srgbClr val="2C3A49"/>
                </a:solidFill>
                <a:latin typeface="Arial"/>
                <a:cs typeface="Arial"/>
              </a:rPr>
              <a:t>a</a:t>
            </a:r>
            <a:r>
              <a:rPr dirty="0" sz="1650" spc="-175" b="1">
                <a:solidFill>
                  <a:srgbClr val="8490A0"/>
                </a:solidFill>
                <a:latin typeface="Arial"/>
                <a:cs typeface="Arial"/>
              </a:rPr>
              <a:t>:</a:t>
            </a:r>
            <a:r>
              <a:rPr dirty="0" sz="1650" spc="-175" b="1">
                <a:solidFill>
                  <a:srgbClr val="3B475F"/>
                </a:solidFill>
                <a:latin typeface="Arial"/>
                <a:cs typeface="Arial"/>
              </a:rPr>
              <a:t>n</a:t>
            </a:r>
            <a:r>
              <a:rPr dirty="0" sz="1650" spc="-175" b="1">
                <a:solidFill>
                  <a:srgbClr val="2C3A49"/>
                </a:solidFill>
                <a:latin typeface="Arial"/>
                <a:cs typeface="Arial"/>
              </a:rPr>
              <a:t>d  </a:t>
            </a:r>
            <a:r>
              <a:rPr dirty="0" sz="1900" spc="-280">
                <a:solidFill>
                  <a:srgbClr val="1B2939"/>
                </a:solidFill>
                <a:latin typeface="Arial"/>
                <a:cs typeface="Arial"/>
              </a:rPr>
              <a:t>AJgo</a:t>
            </a:r>
            <a:r>
              <a:rPr dirty="0" sz="1900" spc="-280">
                <a:solidFill>
                  <a:srgbClr val="040B1E"/>
                </a:solidFill>
                <a:latin typeface="Arial"/>
                <a:cs typeface="Arial"/>
              </a:rPr>
              <a:t>r</a:t>
            </a:r>
            <a:r>
              <a:rPr dirty="0" sz="1900" spc="-280">
                <a:solidFill>
                  <a:srgbClr val="90A0AB"/>
                </a:solidFill>
                <a:latin typeface="Arial"/>
                <a:cs typeface="Arial"/>
              </a:rPr>
              <a:t>1</a:t>
            </a:r>
            <a:r>
              <a:rPr dirty="0" sz="1900" spc="-280">
                <a:solidFill>
                  <a:srgbClr val="040B1E"/>
                </a:solidFill>
                <a:latin typeface="Arial"/>
                <a:cs typeface="Arial"/>
              </a:rPr>
              <a:t>·</a:t>
            </a:r>
            <a:r>
              <a:rPr dirty="0" sz="1900" spc="-280">
                <a:solidFill>
                  <a:srgbClr val="1B2939"/>
                </a:solidFill>
                <a:latin typeface="Arial"/>
                <a:cs typeface="Arial"/>
              </a:rPr>
              <a:t>th</a:t>
            </a:r>
            <a:r>
              <a:rPr dirty="0" sz="1900" spc="-434">
                <a:solidFill>
                  <a:srgbClr val="1B2939"/>
                </a:solidFill>
                <a:latin typeface="Arial"/>
                <a:cs typeface="Arial"/>
              </a:rPr>
              <a:t> </a:t>
            </a:r>
            <a:r>
              <a:rPr dirty="0" sz="1900" spc="-170">
                <a:solidFill>
                  <a:srgbClr val="1B2939"/>
                </a:solidFill>
                <a:latin typeface="Arial"/>
                <a:cs typeface="Arial"/>
              </a:rPr>
              <a:t>ms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44943" y="5829427"/>
            <a:ext cx="110426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30" b="1">
                <a:solidFill>
                  <a:srgbClr val="4E4F4A"/>
                </a:solidFill>
                <a:latin typeface="Arial"/>
                <a:cs typeface="Arial"/>
              </a:rPr>
              <a:t>Theoretical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6367" y="0"/>
            <a:ext cx="8486140" cy="6858000"/>
            <a:chOff x="3706367" y="0"/>
            <a:chExt cx="8486140" cy="6858000"/>
          </a:xfrm>
        </p:grpSpPr>
        <p:sp>
          <p:nvSpPr>
            <p:cNvPr id="3" name="object 3"/>
            <p:cNvSpPr/>
            <p:nvPr/>
          </p:nvSpPr>
          <p:spPr>
            <a:xfrm>
              <a:off x="3706367" y="0"/>
              <a:ext cx="8485632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743070" y="1133855"/>
              <a:ext cx="4913377" cy="3072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62016" y="1853183"/>
              <a:ext cx="3194304" cy="2194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43070" y="4218432"/>
              <a:ext cx="4913249" cy="1524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39615" y="2143252"/>
            <a:ext cx="1427480" cy="59118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220979" marR="5080" indent="-208915">
              <a:lnSpc>
                <a:spcPts val="2170"/>
              </a:lnSpc>
              <a:spcBef>
                <a:spcPts val="260"/>
              </a:spcBef>
            </a:pPr>
            <a:r>
              <a:rPr dirty="0" sz="1900" spc="20">
                <a:solidFill>
                  <a:srgbClr val="121520"/>
                </a:solidFill>
              </a:rPr>
              <a:t>Mathematics  </a:t>
            </a:r>
            <a:r>
              <a:rPr dirty="0" sz="1900" spc="30">
                <a:solidFill>
                  <a:srgbClr val="121520"/>
                </a:solidFill>
              </a:rPr>
              <a:t>Expertise</a:t>
            </a:r>
            <a:endParaRPr sz="1900"/>
          </a:p>
        </p:txBody>
      </p:sp>
      <p:sp>
        <p:nvSpPr>
          <p:cNvPr id="8" name="object 8"/>
          <p:cNvSpPr txBox="1"/>
          <p:nvPr/>
        </p:nvSpPr>
        <p:spPr>
          <a:xfrm>
            <a:off x="6915531" y="2210308"/>
            <a:ext cx="1562100" cy="59118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 indent="85090">
              <a:lnSpc>
                <a:spcPts val="2170"/>
              </a:lnSpc>
              <a:spcBef>
                <a:spcPts val="260"/>
              </a:spcBef>
            </a:pPr>
            <a:r>
              <a:rPr dirty="0" sz="1900" spc="20">
                <a:solidFill>
                  <a:srgbClr val="12161F"/>
                </a:solidFill>
                <a:latin typeface="Arial"/>
                <a:cs typeface="Arial"/>
              </a:rPr>
              <a:t>Technology;  </a:t>
            </a:r>
            <a:r>
              <a:rPr dirty="0" sz="1900" spc="-40">
                <a:solidFill>
                  <a:srgbClr val="12161F"/>
                </a:solidFill>
                <a:latin typeface="Arial"/>
                <a:cs typeface="Arial"/>
              </a:rPr>
              <a:t>Hac</a:t>
            </a:r>
            <a:r>
              <a:rPr dirty="0" sz="1900" spc="-40">
                <a:solidFill>
                  <a:srgbClr val="A3AFB8"/>
                </a:solidFill>
                <a:latin typeface="Arial"/>
                <a:cs typeface="Arial"/>
              </a:rPr>
              <a:t>'</a:t>
            </a:r>
            <a:r>
              <a:rPr dirty="0" sz="1900" spc="-40">
                <a:solidFill>
                  <a:srgbClr val="12161F"/>
                </a:solidFill>
                <a:latin typeface="Arial"/>
                <a:cs typeface="Arial"/>
              </a:rPr>
              <a:t>king </a:t>
            </a:r>
            <a:r>
              <a:rPr dirty="0" sz="1900" spc="-190">
                <a:solidFill>
                  <a:srgbClr val="12161F"/>
                </a:solidFill>
                <a:latin typeface="Arial"/>
                <a:cs typeface="Arial"/>
              </a:rPr>
              <a:t>S </a:t>
            </a:r>
            <a:r>
              <a:rPr dirty="0" sz="1900" spc="-75">
                <a:solidFill>
                  <a:srgbClr val="12161F"/>
                </a:solidFill>
                <a:latin typeface="Arial"/>
                <a:cs typeface="Arial"/>
              </a:rPr>
              <a:t>ki</a:t>
            </a:r>
            <a:r>
              <a:rPr dirty="0" sz="1900" spc="-325">
                <a:solidFill>
                  <a:srgbClr val="12161F"/>
                </a:solidFill>
                <a:latin typeface="Arial"/>
                <a:cs typeface="Arial"/>
              </a:rPr>
              <a:t> </a:t>
            </a:r>
            <a:r>
              <a:rPr dirty="0" sz="1900" spc="-440">
                <a:solidFill>
                  <a:srgbClr val="12161F"/>
                </a:solidFill>
                <a:latin typeface="Arial"/>
                <a:cs typeface="Arial"/>
              </a:rPr>
              <a:t>11s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62803" y="4295013"/>
            <a:ext cx="2038985" cy="59309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554990" marR="5080" indent="-542925">
              <a:lnSpc>
                <a:spcPts val="2190"/>
              </a:lnSpc>
              <a:spcBef>
                <a:spcPts val="245"/>
              </a:spcBef>
            </a:pPr>
            <a:r>
              <a:rPr dirty="0" sz="1900" spc="20">
                <a:solidFill>
                  <a:srgbClr val="121620"/>
                </a:solidFill>
                <a:latin typeface="Arial"/>
                <a:cs typeface="Arial"/>
              </a:rPr>
              <a:t>Busines</a:t>
            </a:r>
            <a:r>
              <a:rPr dirty="0" sz="1900" spc="40">
                <a:solidFill>
                  <a:srgbClr val="121620"/>
                </a:solidFill>
                <a:latin typeface="Arial"/>
                <a:cs typeface="Arial"/>
              </a:rPr>
              <a:t>s</a:t>
            </a:r>
            <a:r>
              <a:rPr dirty="0" sz="1900" spc="25">
                <a:solidFill>
                  <a:srgbClr val="121620"/>
                </a:solidFill>
                <a:latin typeface="Arial"/>
                <a:cs typeface="Arial"/>
              </a:rPr>
              <a:t>/Stгategy  </a:t>
            </a:r>
            <a:r>
              <a:rPr dirty="0" sz="1900" spc="25">
                <a:solidFill>
                  <a:srgbClr val="121620"/>
                </a:solidFill>
                <a:latin typeface="Arial"/>
                <a:cs typeface="Arial"/>
              </a:rPr>
              <a:t>Acumen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391" y="1898599"/>
            <a:ext cx="10708005" cy="2585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300355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Arial"/>
                <a:cs typeface="Arial"/>
              </a:rPr>
              <a:t>Данные</a:t>
            </a:r>
            <a:r>
              <a:rPr dirty="0" sz="2800" spc="-5">
                <a:latin typeface="Arial"/>
                <a:cs typeface="Arial"/>
              </a:rPr>
              <a:t> могут </a:t>
            </a:r>
            <a:r>
              <a:rPr dirty="0" sz="2800">
                <a:latin typeface="Arial"/>
                <a:cs typeface="Arial"/>
              </a:rPr>
              <a:t>быть </a:t>
            </a:r>
            <a:r>
              <a:rPr dirty="0" sz="2800" spc="-5">
                <a:latin typeface="Arial"/>
                <a:cs typeface="Arial"/>
              </a:rPr>
              <a:t>неточными, неполными, </a:t>
            </a:r>
            <a:r>
              <a:rPr dirty="0" sz="2800">
                <a:latin typeface="Arial"/>
                <a:cs typeface="Arial"/>
              </a:rPr>
              <a:t>гетерогенными,  </a:t>
            </a:r>
            <a:r>
              <a:rPr dirty="0" sz="2800" spc="-5">
                <a:latin typeface="Arial"/>
                <a:cs typeface="Arial"/>
              </a:rPr>
              <a:t>и в </a:t>
            </a:r>
            <a:r>
              <a:rPr dirty="0" sz="2800">
                <a:latin typeface="Arial"/>
                <a:cs typeface="Arial"/>
              </a:rPr>
              <a:t>то же </a:t>
            </a:r>
            <a:r>
              <a:rPr dirty="0" sz="2800" spc="-5">
                <a:latin typeface="Arial"/>
                <a:cs typeface="Arial"/>
              </a:rPr>
              <a:t>время иметь </a:t>
            </a:r>
            <a:r>
              <a:rPr dirty="0" sz="2800">
                <a:latin typeface="Arial"/>
                <a:cs typeface="Arial"/>
              </a:rPr>
              <a:t>большие</a:t>
            </a:r>
            <a:r>
              <a:rPr dirty="0" sz="2800" spc="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объемы;</a:t>
            </a:r>
            <a:endParaRPr sz="2800">
              <a:latin typeface="Arial"/>
              <a:cs typeface="Arial"/>
            </a:endParaRPr>
          </a:p>
          <a:p>
            <a:pPr marL="355600" marR="13208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Arial"/>
                <a:cs typeface="Arial"/>
              </a:rPr>
              <a:t>Алгоритмы анализа </a:t>
            </a:r>
            <a:r>
              <a:rPr dirty="0" sz="2800" spc="-5">
                <a:latin typeface="Arial"/>
                <a:cs typeface="Arial"/>
              </a:rPr>
              <a:t>данных </a:t>
            </a:r>
            <a:r>
              <a:rPr dirty="0" sz="2800">
                <a:latin typeface="Arial"/>
                <a:cs typeface="Arial"/>
              </a:rPr>
              <a:t>сами по себе </a:t>
            </a:r>
            <a:r>
              <a:rPr dirty="0" sz="2800" spc="-5">
                <a:latin typeface="Arial"/>
                <a:cs typeface="Arial"/>
              </a:rPr>
              <a:t>могут </a:t>
            </a:r>
            <a:r>
              <a:rPr dirty="0" sz="2800">
                <a:latin typeface="Arial"/>
                <a:cs typeface="Arial"/>
              </a:rPr>
              <a:t>иметь  </a:t>
            </a:r>
            <a:r>
              <a:rPr dirty="0" sz="2800" spc="-5">
                <a:latin typeface="Arial"/>
                <a:cs typeface="Arial"/>
              </a:rPr>
              <a:t>возможность </a:t>
            </a:r>
            <a:r>
              <a:rPr dirty="0" sz="2800">
                <a:latin typeface="Arial"/>
                <a:cs typeface="Arial"/>
              </a:rPr>
              <a:t>обучаться через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прецеденты;</a:t>
            </a:r>
            <a:endParaRPr sz="2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Arial"/>
                <a:cs typeface="Arial"/>
              </a:rPr>
              <a:t>Процессы </a:t>
            </a:r>
            <a:r>
              <a:rPr dirty="0" sz="2800" spc="-5">
                <a:latin typeface="Arial"/>
                <a:cs typeface="Arial"/>
              </a:rPr>
              <a:t>обработки </a:t>
            </a:r>
            <a:r>
              <a:rPr dirty="0" sz="2800">
                <a:latin typeface="Arial"/>
                <a:cs typeface="Arial"/>
              </a:rPr>
              <a:t>"сырых" </a:t>
            </a:r>
            <a:r>
              <a:rPr dirty="0" sz="2800" spc="-5">
                <a:latin typeface="Arial"/>
                <a:cs typeface="Arial"/>
              </a:rPr>
              <a:t>данных </a:t>
            </a:r>
            <a:r>
              <a:rPr dirty="0" sz="2800">
                <a:latin typeface="Arial"/>
                <a:cs typeface="Arial"/>
              </a:rPr>
              <a:t>требуют </a:t>
            </a:r>
            <a:r>
              <a:rPr dirty="0" sz="2800" spc="-5">
                <a:latin typeface="Arial"/>
                <a:cs typeface="Arial"/>
              </a:rPr>
              <a:t>нетривиальной  </a:t>
            </a:r>
            <a:r>
              <a:rPr dirty="0" sz="2800">
                <a:latin typeface="Arial"/>
                <a:cs typeface="Arial"/>
              </a:rPr>
              <a:t>автоматизации.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452" y="259054"/>
            <a:ext cx="8312784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000000"/>
                </a:solidFill>
              </a:rPr>
              <a:t>Ключевые </a:t>
            </a:r>
            <a:r>
              <a:rPr dirty="0" sz="3200" spc="-10">
                <a:solidFill>
                  <a:srgbClr val="000000"/>
                </a:solidFill>
              </a:rPr>
              <a:t>особенности </a:t>
            </a:r>
            <a:r>
              <a:rPr dirty="0" sz="3200" spc="-5">
                <a:solidFill>
                  <a:srgbClr val="000000"/>
                </a:solidFill>
              </a:rPr>
              <a:t>извлечения</a:t>
            </a:r>
            <a:r>
              <a:rPr dirty="0" sz="3200" spc="-2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данных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3339" y="2509507"/>
            <a:ext cx="656970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56895" algn="l"/>
                <a:tab pos="1922145" algn="l"/>
                <a:tab pos="2416175" algn="l"/>
                <a:tab pos="3237230" algn="l"/>
                <a:tab pos="4552315" algn="l"/>
                <a:tab pos="6005195" algn="l"/>
              </a:tabLst>
            </a:pPr>
            <a:r>
              <a:rPr dirty="0" sz="2400">
                <a:latin typeface="Arial"/>
                <a:cs typeface="Arial"/>
              </a:rPr>
              <a:t>В	</a:t>
            </a:r>
            <a:r>
              <a:rPr dirty="0" sz="2400" spc="-5">
                <a:latin typeface="Arial"/>
                <a:cs typeface="Arial"/>
              </a:rPr>
              <a:t>последни</a:t>
            </a:r>
            <a:r>
              <a:rPr dirty="0" sz="2400">
                <a:latin typeface="Arial"/>
                <a:cs typeface="Arial"/>
              </a:rPr>
              <a:t>е	</a:t>
            </a:r>
            <a:r>
              <a:rPr dirty="0" sz="2400" spc="-5">
                <a:latin typeface="Arial"/>
                <a:cs typeface="Arial"/>
              </a:rPr>
              <a:t>десятилети</a:t>
            </a:r>
            <a:r>
              <a:rPr dirty="0" sz="2400">
                <a:latin typeface="Arial"/>
                <a:cs typeface="Arial"/>
              </a:rPr>
              <a:t>я	</a:t>
            </a:r>
            <a:r>
              <a:rPr dirty="0" sz="2400" spc="-5">
                <a:latin typeface="Arial"/>
                <a:cs typeface="Arial"/>
              </a:rPr>
              <a:t>значительные  извлечения	данных	сфокусировались	на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15312" y="2509507"/>
            <a:ext cx="34766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4640">
              <a:lnSpc>
                <a:spcPct val="100000"/>
              </a:lnSpc>
              <a:spcBef>
                <a:spcPts val="100"/>
              </a:spcBef>
              <a:tabLst>
                <a:tab pos="1589405" algn="l"/>
                <a:tab pos="1809114" algn="l"/>
                <a:tab pos="2312035" algn="l"/>
              </a:tabLst>
            </a:pPr>
            <a:r>
              <a:rPr dirty="0" sz="2400" spc="-5">
                <a:latin typeface="Arial"/>
                <a:cs typeface="Arial"/>
              </a:rPr>
              <a:t>попытк</a:t>
            </a:r>
            <a:r>
              <a:rPr dirty="0" sz="2400">
                <a:latin typeface="Arial"/>
                <a:cs typeface="Arial"/>
              </a:rPr>
              <a:t>и		в	</a:t>
            </a:r>
            <a:r>
              <a:rPr dirty="0" sz="2400" spc="-5">
                <a:latin typeface="Arial"/>
                <a:cs typeface="Arial"/>
              </a:rPr>
              <a:t>области  создани</a:t>
            </a:r>
            <a:r>
              <a:rPr dirty="0" sz="2400">
                <a:latin typeface="Arial"/>
                <a:cs typeface="Arial"/>
              </a:rPr>
              <a:t>и	</a:t>
            </a:r>
            <a:r>
              <a:rPr dirty="0" sz="2400" spc="-5">
                <a:latin typeface="Arial"/>
                <a:cs typeface="Arial"/>
              </a:rPr>
              <a:t>специальных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3339" y="3241027"/>
            <a:ext cx="100698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алгоритмов, способных </a:t>
            </a:r>
            <a:r>
              <a:rPr dirty="0" sz="2400">
                <a:latin typeface="Arial"/>
                <a:cs typeface="Arial"/>
              </a:rPr>
              <a:t>к </a:t>
            </a:r>
            <a:r>
              <a:rPr dirty="0" sz="2400" spc="-5">
                <a:latin typeface="Arial"/>
                <a:cs typeface="Arial"/>
              </a:rPr>
              <a:t>выполнению схожих задач за линейное или  даже логарифмическое время без серьезных потерь </a:t>
            </a:r>
            <a:r>
              <a:rPr dirty="0" sz="2400">
                <a:latin typeface="Arial"/>
                <a:cs typeface="Arial"/>
              </a:rPr>
              <a:t>в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точности.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4439" y="387527"/>
            <a:ext cx="8312784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000000"/>
                </a:solidFill>
              </a:rPr>
              <a:t>Ключевые </a:t>
            </a:r>
            <a:r>
              <a:rPr dirty="0" sz="3200" spc="-10">
                <a:solidFill>
                  <a:srgbClr val="000000"/>
                </a:solidFill>
              </a:rPr>
              <a:t>особенности </a:t>
            </a:r>
            <a:r>
              <a:rPr dirty="0" sz="3200" spc="-5">
                <a:solidFill>
                  <a:srgbClr val="000000"/>
                </a:solidFill>
              </a:rPr>
              <a:t>извлечения</a:t>
            </a:r>
            <a:r>
              <a:rPr dirty="0" sz="3200" spc="-2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данных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953" y="16344"/>
            <a:ext cx="8312784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000000"/>
                </a:solidFill>
              </a:rPr>
              <a:t>Ключевые </a:t>
            </a:r>
            <a:r>
              <a:rPr dirty="0" sz="3200" spc="-10">
                <a:solidFill>
                  <a:srgbClr val="000000"/>
                </a:solidFill>
              </a:rPr>
              <a:t>особенности </a:t>
            </a:r>
            <a:r>
              <a:rPr dirty="0" sz="3200" spc="-5">
                <a:solidFill>
                  <a:srgbClr val="000000"/>
                </a:solidFill>
              </a:rPr>
              <a:t>извлечения</a:t>
            </a:r>
            <a:r>
              <a:rPr dirty="0" sz="3200" spc="-2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данных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211067" y="669035"/>
            <a:ext cx="5867399" cy="560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026" y="289471"/>
            <a:ext cx="100393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0000"/>
                </a:solidFill>
              </a:rPr>
              <a:t>План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143055" y="1644002"/>
            <a:ext cx="5414010" cy="3866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Краткая история развития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технологий  Технологии ближайшего будущего  Определения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 spc="-5">
                <a:latin typeface="Arial"/>
                <a:cs typeface="Arial"/>
              </a:rPr>
              <a:t>Формулировка проблем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ML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 spc="-5">
                <a:latin typeface="Arial"/>
                <a:cs typeface="Arial"/>
              </a:rPr>
              <a:t>Определения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 spc="-5">
                <a:latin typeface="Arial"/>
                <a:cs typeface="Arial"/>
              </a:rPr>
              <a:t>Применение технологий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ML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 spc="-5">
                <a:latin typeface="Arial"/>
                <a:cs typeface="Arial"/>
              </a:rPr>
              <a:t>Методы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953" y="16344"/>
            <a:ext cx="8312784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000000"/>
                </a:solidFill>
              </a:rPr>
              <a:t>Ключевые </a:t>
            </a:r>
            <a:r>
              <a:rPr dirty="0" sz="3200" spc="-10">
                <a:solidFill>
                  <a:srgbClr val="000000"/>
                </a:solidFill>
              </a:rPr>
              <a:t>особенности </a:t>
            </a:r>
            <a:r>
              <a:rPr dirty="0" sz="3200" spc="-5">
                <a:solidFill>
                  <a:srgbClr val="000000"/>
                </a:solidFill>
              </a:rPr>
              <a:t>извлечения</a:t>
            </a:r>
            <a:r>
              <a:rPr dirty="0" sz="3200" spc="-2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данных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644411" y="1214344"/>
            <a:ext cx="4844821" cy="485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069" y="2654922"/>
            <a:ext cx="10368280" cy="1301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99390">
              <a:lnSpc>
                <a:spcPct val="100000"/>
              </a:lnSpc>
              <a:spcBef>
                <a:spcPts val="100"/>
              </a:spcBef>
            </a:pPr>
            <a:r>
              <a:rPr dirty="0" sz="1800" spc="-80">
                <a:latin typeface="Arial"/>
                <a:cs typeface="Arial"/>
              </a:rPr>
              <a:t>Компьютерная </a:t>
            </a:r>
            <a:r>
              <a:rPr dirty="0" sz="1800" spc="-65">
                <a:latin typeface="Arial"/>
                <a:cs typeface="Arial"/>
              </a:rPr>
              <a:t>программа </a:t>
            </a:r>
            <a:r>
              <a:rPr dirty="0" sz="1800" spc="-110">
                <a:latin typeface="Arial"/>
                <a:cs typeface="Arial"/>
              </a:rPr>
              <a:t>обучается </a:t>
            </a:r>
            <a:r>
              <a:rPr dirty="0" sz="1800" spc="-90">
                <a:latin typeface="Arial"/>
                <a:cs typeface="Arial"/>
              </a:rPr>
              <a:t>на </a:t>
            </a:r>
            <a:r>
              <a:rPr dirty="0" sz="1800" spc="-85">
                <a:latin typeface="Arial"/>
                <a:cs typeface="Arial"/>
              </a:rPr>
              <a:t>основе </a:t>
            </a:r>
            <a:r>
              <a:rPr dirty="0" sz="1800" spc="-95">
                <a:latin typeface="Arial"/>
                <a:cs typeface="Arial"/>
              </a:rPr>
              <a:t>опыта </a:t>
            </a:r>
            <a:r>
              <a:rPr dirty="0" sz="1800" spc="-325">
                <a:latin typeface="Arial"/>
                <a:cs typeface="Arial"/>
              </a:rPr>
              <a:t>Е </a:t>
            </a:r>
            <a:r>
              <a:rPr dirty="0" sz="1800" spc="-45">
                <a:latin typeface="Arial"/>
                <a:cs typeface="Arial"/>
              </a:rPr>
              <a:t>по </a:t>
            </a:r>
            <a:r>
              <a:rPr dirty="0" sz="1800" spc="-75">
                <a:latin typeface="Arial"/>
                <a:cs typeface="Arial"/>
              </a:rPr>
              <a:t>отношению </a:t>
            </a:r>
            <a:r>
              <a:rPr dirty="0" sz="1800" spc="45">
                <a:latin typeface="Arial"/>
                <a:cs typeface="Arial"/>
              </a:rPr>
              <a:t>к </a:t>
            </a:r>
            <a:r>
              <a:rPr dirty="0" sz="1800" spc="-55">
                <a:latin typeface="Arial"/>
                <a:cs typeface="Arial"/>
              </a:rPr>
              <a:t>некоторому </a:t>
            </a:r>
            <a:r>
              <a:rPr dirty="0" sz="1800" spc="-100">
                <a:latin typeface="Arial"/>
                <a:cs typeface="Arial"/>
              </a:rPr>
              <a:t>классу задач </a:t>
            </a:r>
            <a:r>
              <a:rPr dirty="0" sz="1800" spc="-225">
                <a:latin typeface="Arial"/>
                <a:cs typeface="Arial"/>
              </a:rPr>
              <a:t>Т </a:t>
            </a:r>
            <a:r>
              <a:rPr dirty="0" sz="1800" spc="-35">
                <a:latin typeface="Arial"/>
                <a:cs typeface="Arial"/>
              </a:rPr>
              <a:t>и  </a:t>
            </a:r>
            <a:r>
              <a:rPr dirty="0" sz="1800" spc="-75">
                <a:latin typeface="Arial"/>
                <a:cs typeface="Arial"/>
              </a:rPr>
              <a:t>меры </a:t>
            </a:r>
            <a:r>
              <a:rPr dirty="0" sz="1800" spc="-100">
                <a:latin typeface="Arial"/>
                <a:cs typeface="Arial"/>
              </a:rPr>
              <a:t>качества </a:t>
            </a:r>
            <a:r>
              <a:rPr dirty="0" sz="1800" spc="-165">
                <a:latin typeface="Arial"/>
                <a:cs typeface="Arial"/>
              </a:rPr>
              <a:t>Р, </a:t>
            </a:r>
            <a:r>
              <a:rPr dirty="0" sz="1800" spc="-105">
                <a:latin typeface="Arial"/>
                <a:cs typeface="Arial"/>
              </a:rPr>
              <a:t>если </a:t>
            </a:r>
            <a:r>
              <a:rPr dirty="0" sz="1800" spc="-90">
                <a:latin typeface="Arial"/>
                <a:cs typeface="Arial"/>
              </a:rPr>
              <a:t>качество решения </a:t>
            </a:r>
            <a:r>
              <a:rPr dirty="0" sz="1800" spc="-100">
                <a:latin typeface="Arial"/>
                <a:cs typeface="Arial"/>
              </a:rPr>
              <a:t>задач </a:t>
            </a:r>
            <a:r>
              <a:rPr dirty="0" sz="1800" spc="-50">
                <a:latin typeface="Arial"/>
                <a:cs typeface="Arial"/>
              </a:rPr>
              <a:t>из </a:t>
            </a:r>
            <a:r>
              <a:rPr dirty="0" sz="1800" spc="-140">
                <a:latin typeface="Arial"/>
                <a:cs typeface="Arial"/>
              </a:rPr>
              <a:t>Т, </a:t>
            </a:r>
            <a:r>
              <a:rPr dirty="0" sz="1800" spc="-65">
                <a:latin typeface="Arial"/>
                <a:cs typeface="Arial"/>
              </a:rPr>
              <a:t>измеренное </a:t>
            </a:r>
            <a:r>
              <a:rPr dirty="0" sz="1800" spc="-90">
                <a:latin typeface="Arial"/>
                <a:cs typeface="Arial"/>
              </a:rPr>
              <a:t>на </a:t>
            </a:r>
            <a:r>
              <a:rPr dirty="0" sz="1800" spc="-85">
                <a:latin typeface="Arial"/>
                <a:cs typeface="Arial"/>
              </a:rPr>
              <a:t>основе </a:t>
            </a:r>
            <a:r>
              <a:rPr dirty="0" sz="1800" spc="-165">
                <a:latin typeface="Arial"/>
                <a:cs typeface="Arial"/>
              </a:rPr>
              <a:t>Р, </a:t>
            </a:r>
            <a:r>
              <a:rPr dirty="0" sz="1800" spc="-120">
                <a:latin typeface="Arial"/>
                <a:cs typeface="Arial"/>
              </a:rPr>
              <a:t>улучшается  </a:t>
            </a:r>
            <a:r>
              <a:rPr dirty="0" sz="1800" spc="-140">
                <a:latin typeface="Arial"/>
                <a:cs typeface="Arial"/>
              </a:rPr>
              <a:t>с  </a:t>
            </a:r>
            <a:r>
              <a:rPr dirty="0" sz="1800" spc="-65">
                <a:latin typeface="Arial"/>
                <a:cs typeface="Arial"/>
              </a:rPr>
              <a:t>приобретением </a:t>
            </a:r>
            <a:r>
              <a:rPr dirty="0" sz="1800" spc="-95">
                <a:latin typeface="Arial"/>
                <a:cs typeface="Arial"/>
              </a:rPr>
              <a:t>опыта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190">
                <a:latin typeface="Arial"/>
                <a:cs typeface="Arial"/>
              </a:rPr>
              <a:t>Е.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680"/>
              </a:spcBef>
            </a:pPr>
            <a:r>
              <a:rPr dirty="0" sz="2400" spc="-80">
                <a:latin typeface="Arial"/>
                <a:cs typeface="Arial"/>
              </a:rPr>
              <a:t>(</a:t>
            </a:r>
            <a:r>
              <a:rPr dirty="0" sz="2400" spc="-125">
                <a:latin typeface="Arial"/>
                <a:cs typeface="Arial"/>
              </a:rPr>
              <a:t>Т.Митчел</a:t>
            </a:r>
            <a:r>
              <a:rPr dirty="0" sz="2400" spc="-75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953" y="16344"/>
            <a:ext cx="8312784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000000"/>
                </a:solidFill>
              </a:rPr>
              <a:t>Ключевые </a:t>
            </a:r>
            <a:r>
              <a:rPr dirty="0" sz="3200" spc="-10">
                <a:solidFill>
                  <a:srgbClr val="000000"/>
                </a:solidFill>
              </a:rPr>
              <a:t>особенности </a:t>
            </a:r>
            <a:r>
              <a:rPr dirty="0" sz="3200" spc="-5">
                <a:solidFill>
                  <a:srgbClr val="000000"/>
                </a:solidFill>
              </a:rPr>
              <a:t>извлечения</a:t>
            </a:r>
            <a:r>
              <a:rPr dirty="0" sz="3200" spc="-2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данных</a:t>
            </a:r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69488" y="2329751"/>
            <a:ext cx="4318000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Выделяют два типа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обучения: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35750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7505" algn="l"/>
                <a:tab pos="358140" algn="l"/>
              </a:tabLst>
            </a:pPr>
            <a:r>
              <a:rPr dirty="0" sz="2400" spc="-5">
                <a:latin typeface="Arial"/>
                <a:cs typeface="Arial"/>
              </a:rPr>
              <a:t>Обучение по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прецедентам</a:t>
            </a:r>
            <a:endParaRPr sz="2400">
              <a:latin typeface="Arial"/>
              <a:cs typeface="Arial"/>
            </a:endParaRPr>
          </a:p>
          <a:p>
            <a:pPr marL="357505" indent="-343535">
              <a:lnSpc>
                <a:spcPct val="100000"/>
              </a:lnSpc>
              <a:buChar char="•"/>
              <a:tabLst>
                <a:tab pos="357505" algn="l"/>
                <a:tab pos="358140" algn="l"/>
              </a:tabLst>
            </a:pPr>
            <a:r>
              <a:rPr dirty="0" sz="2400" spc="-5">
                <a:latin typeface="Arial"/>
                <a:cs typeface="Arial"/>
              </a:rPr>
              <a:t>Дедуктивное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обучение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948" y="16344"/>
            <a:ext cx="8312784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000000"/>
                </a:solidFill>
              </a:rPr>
              <a:t>Ключевые </a:t>
            </a:r>
            <a:r>
              <a:rPr dirty="0" sz="3200" spc="-10">
                <a:solidFill>
                  <a:srgbClr val="000000"/>
                </a:solidFill>
              </a:rPr>
              <a:t>особенности </a:t>
            </a:r>
            <a:r>
              <a:rPr dirty="0" sz="3200" spc="-5">
                <a:solidFill>
                  <a:srgbClr val="000000"/>
                </a:solidFill>
              </a:rPr>
              <a:t>извлечения</a:t>
            </a:r>
            <a:r>
              <a:rPr dirty="0" sz="3200" spc="-2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данных</a:t>
            </a:r>
            <a:endParaRPr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4315" y="2798978"/>
            <a:ext cx="709549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Цель обучения </a:t>
            </a:r>
            <a:r>
              <a:rPr dirty="0" sz="2400">
                <a:latin typeface="Arial"/>
                <a:cs typeface="Arial"/>
              </a:rPr>
              <a:t>по </a:t>
            </a:r>
            <a:r>
              <a:rPr dirty="0" sz="2400" spc="-5">
                <a:latin typeface="Arial"/>
                <a:cs typeface="Arial"/>
              </a:rPr>
              <a:t>прецедентам заключается </a:t>
            </a:r>
            <a:r>
              <a:rPr dirty="0" sz="2400">
                <a:latin typeface="Arial"/>
                <a:cs typeface="Arial"/>
              </a:rPr>
              <a:t>в  </a:t>
            </a:r>
            <a:r>
              <a:rPr dirty="0" sz="2400" spc="-5">
                <a:latin typeface="Arial"/>
                <a:cs typeface="Arial"/>
              </a:rPr>
              <a:t>обобщении или </a:t>
            </a:r>
            <a:r>
              <a:rPr dirty="0" sz="2400">
                <a:latin typeface="Arial"/>
                <a:cs typeface="Arial"/>
              </a:rPr>
              <a:t>получении </a:t>
            </a:r>
            <a:r>
              <a:rPr dirty="0" sz="2400" spc="-5">
                <a:latin typeface="Arial"/>
                <a:cs typeface="Arial"/>
              </a:rPr>
              <a:t>знания </a:t>
            </a:r>
            <a:r>
              <a:rPr dirty="0" sz="2400">
                <a:latin typeface="Arial"/>
                <a:cs typeface="Arial"/>
              </a:rPr>
              <a:t>о </a:t>
            </a:r>
            <a:r>
              <a:rPr dirty="0" sz="2400" spc="-5">
                <a:latin typeface="Arial"/>
                <a:cs typeface="Arial"/>
              </a:rPr>
              <a:t>"законе  природы"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53" y="16344"/>
            <a:ext cx="8312784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latin typeface="Arial"/>
                <a:cs typeface="Arial"/>
              </a:rPr>
              <a:t>Ключевые </a:t>
            </a:r>
            <a:r>
              <a:rPr dirty="0" sz="3200" spc="-10">
                <a:latin typeface="Arial"/>
                <a:cs typeface="Arial"/>
              </a:rPr>
              <a:t>особенности </a:t>
            </a:r>
            <a:r>
              <a:rPr dirty="0" sz="3200" spc="-5">
                <a:latin typeface="Arial"/>
                <a:cs typeface="Arial"/>
              </a:rPr>
              <a:t>извлечения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данных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62783" y="800100"/>
            <a:ext cx="7319771" cy="5224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953" y="16344"/>
            <a:ext cx="8312784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000000"/>
                </a:solidFill>
              </a:rPr>
              <a:t>Ключевые </a:t>
            </a:r>
            <a:r>
              <a:rPr dirty="0" sz="3200" spc="-10">
                <a:solidFill>
                  <a:srgbClr val="000000"/>
                </a:solidFill>
              </a:rPr>
              <a:t>особенности </a:t>
            </a:r>
            <a:r>
              <a:rPr dirty="0" sz="3200" spc="-5">
                <a:solidFill>
                  <a:srgbClr val="000000"/>
                </a:solidFill>
              </a:rPr>
              <a:t>извлечения</a:t>
            </a:r>
            <a:r>
              <a:rPr dirty="0" sz="3200" spc="-2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данных</a:t>
            </a:r>
            <a:endParaRPr sz="3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19" y="1736438"/>
            <a:ext cx="5525963" cy="3445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62700" y="1273393"/>
            <a:ext cx="5532120" cy="4248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953" y="16344"/>
            <a:ext cx="8312784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000000"/>
                </a:solidFill>
              </a:rPr>
              <a:t>Ключевые </a:t>
            </a:r>
            <a:r>
              <a:rPr dirty="0" sz="3200" spc="-10">
                <a:solidFill>
                  <a:srgbClr val="000000"/>
                </a:solidFill>
              </a:rPr>
              <a:t>особенности </a:t>
            </a:r>
            <a:r>
              <a:rPr dirty="0" sz="3200" spc="-5">
                <a:solidFill>
                  <a:srgbClr val="000000"/>
                </a:solidFill>
              </a:rPr>
              <a:t>извлечения</a:t>
            </a:r>
            <a:r>
              <a:rPr dirty="0" sz="3200" spc="-2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данных</a:t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017" y="3568"/>
            <a:ext cx="8312784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000000"/>
                </a:solidFill>
              </a:rPr>
              <a:t>Ключевые </a:t>
            </a:r>
            <a:r>
              <a:rPr dirty="0" sz="3200" spc="-10">
                <a:solidFill>
                  <a:srgbClr val="000000"/>
                </a:solidFill>
              </a:rPr>
              <a:t>особенности </a:t>
            </a:r>
            <a:r>
              <a:rPr dirty="0" sz="3200" spc="-5">
                <a:solidFill>
                  <a:srgbClr val="000000"/>
                </a:solidFill>
              </a:rPr>
              <a:t>извлечения</a:t>
            </a:r>
            <a:r>
              <a:rPr dirty="0" sz="3200" spc="-2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данных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59308" y="1278636"/>
            <a:ext cx="1933955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59308" y="1278636"/>
            <a:ext cx="1934210" cy="881380"/>
          </a:xfrm>
          <a:prstGeom prst="rect">
            <a:avLst/>
          </a:prstGeom>
          <a:ln w="6096">
            <a:solidFill>
              <a:srgbClr val="4472C4"/>
            </a:solidFill>
          </a:ln>
        </p:spPr>
        <p:txBody>
          <a:bodyPr wrap="square" lIns="0" tIns="107950" rIns="0" bIns="0" rtlCol="0" vert="horz">
            <a:spAutoFit/>
          </a:bodyPr>
          <a:lstStyle/>
          <a:p>
            <a:pPr marL="407034" marR="370840">
              <a:lnSpc>
                <a:spcPct val="100000"/>
              </a:lnSpc>
              <a:spcBef>
                <a:spcPts val="850"/>
              </a:spcBef>
            </a:pPr>
            <a:r>
              <a:rPr dirty="0" sz="1800" spc="-105">
                <a:latin typeface="Arial"/>
                <a:cs typeface="Arial"/>
              </a:rPr>
              <a:t>Обучающая  </a:t>
            </a:r>
            <a:r>
              <a:rPr dirty="0" sz="1800" spc="-70">
                <a:latin typeface="Arial"/>
                <a:cs typeface="Arial"/>
              </a:rPr>
              <a:t>выборка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50692" y="1278636"/>
            <a:ext cx="1904999" cy="88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50692" y="1278636"/>
            <a:ext cx="1905000" cy="881380"/>
          </a:xfrm>
          <a:prstGeom prst="rect">
            <a:avLst/>
          </a:prstGeom>
          <a:ln w="6096">
            <a:solidFill>
              <a:srgbClr val="4472C4"/>
            </a:solidFill>
          </a:ln>
        </p:spPr>
        <p:txBody>
          <a:bodyPr wrap="square" lIns="0" tIns="117475" rIns="0" bIns="0" rtlCol="0" vert="horz">
            <a:spAutoFit/>
          </a:bodyPr>
          <a:lstStyle/>
          <a:p>
            <a:pPr marL="320040" marR="421005">
              <a:lnSpc>
                <a:spcPct val="100000"/>
              </a:lnSpc>
              <a:spcBef>
                <a:spcPts val="925"/>
              </a:spcBef>
            </a:pPr>
            <a:r>
              <a:rPr dirty="0" sz="1800" spc="-110">
                <a:latin typeface="Arial"/>
                <a:cs typeface="Arial"/>
              </a:rPr>
              <a:t>Из</a:t>
            </a:r>
            <a:r>
              <a:rPr dirty="0" sz="1800" spc="-105">
                <a:latin typeface="Arial"/>
                <a:cs typeface="Arial"/>
              </a:rPr>
              <a:t>в</a:t>
            </a:r>
            <a:r>
              <a:rPr dirty="0" sz="1800" spc="-90">
                <a:latin typeface="Arial"/>
                <a:cs typeface="Arial"/>
              </a:rPr>
              <a:t>лечение  </a:t>
            </a:r>
            <a:r>
              <a:rPr dirty="0" sz="1800" spc="-60">
                <a:latin typeface="Arial"/>
                <a:cs typeface="Arial"/>
              </a:rPr>
              <a:t>признаков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52744" y="1278636"/>
            <a:ext cx="1904999" cy="88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952744" y="1278636"/>
            <a:ext cx="1905000" cy="881380"/>
          </a:xfrm>
          <a:prstGeom prst="rect">
            <a:avLst/>
          </a:prstGeom>
          <a:ln w="6096">
            <a:solidFill>
              <a:srgbClr val="4472C4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Times New Roman"/>
              <a:cs typeface="Times New Roman"/>
            </a:endParaRPr>
          </a:p>
          <a:p>
            <a:pPr marL="650240">
              <a:lnSpc>
                <a:spcPct val="100000"/>
              </a:lnSpc>
            </a:pPr>
            <a:r>
              <a:rPr dirty="0" sz="1800" spc="-70">
                <a:latin typeface="Arial"/>
                <a:cs typeface="Arial"/>
              </a:rPr>
              <a:t>Модель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9308" y="4219955"/>
            <a:ext cx="1904999" cy="8808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9308" y="4219955"/>
            <a:ext cx="1905000" cy="881380"/>
          </a:xfrm>
          <a:prstGeom prst="rect">
            <a:avLst/>
          </a:prstGeom>
          <a:ln w="6096">
            <a:solidFill>
              <a:srgbClr val="4472C4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172085">
              <a:lnSpc>
                <a:spcPct val="100000"/>
              </a:lnSpc>
              <a:spcBef>
                <a:spcPts val="5"/>
              </a:spcBef>
            </a:pPr>
            <a:r>
              <a:rPr dirty="0" sz="1800" spc="-105">
                <a:latin typeface="Arial"/>
                <a:cs typeface="Arial"/>
              </a:rPr>
              <a:t>Новые </a:t>
            </a:r>
            <a:r>
              <a:rPr dirty="0" sz="1800" spc="-85">
                <a:latin typeface="Arial"/>
                <a:cs typeface="Arial"/>
              </a:rPr>
              <a:t>объекты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50692" y="4219955"/>
            <a:ext cx="1904999" cy="8808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250692" y="4219955"/>
            <a:ext cx="1905000" cy="881380"/>
          </a:xfrm>
          <a:prstGeom prst="rect">
            <a:avLst/>
          </a:prstGeom>
          <a:ln w="6096">
            <a:solidFill>
              <a:srgbClr val="4472C4"/>
            </a:solidFill>
          </a:ln>
        </p:spPr>
        <p:txBody>
          <a:bodyPr wrap="square" lIns="0" tIns="75565" rIns="0" bIns="0" rtlCol="0" vert="horz">
            <a:spAutoFit/>
          </a:bodyPr>
          <a:lstStyle/>
          <a:p>
            <a:pPr marL="298450" marR="438150">
              <a:lnSpc>
                <a:spcPct val="100000"/>
              </a:lnSpc>
              <a:spcBef>
                <a:spcPts val="595"/>
              </a:spcBef>
            </a:pPr>
            <a:r>
              <a:rPr dirty="0" sz="1800" spc="-90">
                <a:latin typeface="Arial"/>
                <a:cs typeface="Arial"/>
              </a:rPr>
              <a:t>Извлечение  </a:t>
            </a:r>
            <a:r>
              <a:rPr dirty="0" sz="1800" spc="-60">
                <a:latin typeface="Arial"/>
                <a:cs typeface="Arial"/>
              </a:rPr>
              <a:t>признаков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34455" y="4219955"/>
            <a:ext cx="1904999" cy="8808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934455" y="4219955"/>
            <a:ext cx="1905000" cy="881380"/>
          </a:xfrm>
          <a:prstGeom prst="rect">
            <a:avLst/>
          </a:prstGeom>
          <a:ln w="6096">
            <a:solidFill>
              <a:srgbClr val="4472C4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marL="370840" marR="464184">
              <a:lnSpc>
                <a:spcPct val="100000"/>
              </a:lnSpc>
              <a:spcBef>
                <a:spcPts val="795"/>
              </a:spcBef>
            </a:pPr>
            <a:r>
              <a:rPr dirty="0" sz="1800" spc="-90">
                <a:latin typeface="Arial"/>
                <a:cs typeface="Arial"/>
              </a:rPr>
              <a:t>Обученная  </a:t>
            </a:r>
            <a:r>
              <a:rPr dirty="0" sz="1800" spc="-75">
                <a:latin typeface="Arial"/>
                <a:cs typeface="Arial"/>
              </a:rPr>
              <a:t>модель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63000" y="4029455"/>
            <a:ext cx="3091180" cy="1262380"/>
          </a:xfrm>
          <a:prstGeom prst="rect">
            <a:avLst/>
          </a:prstGeom>
          <a:solidFill>
            <a:srgbClr val="5B9BD5"/>
          </a:solidFill>
          <a:ln w="12192">
            <a:solidFill>
              <a:srgbClr val="41719C"/>
            </a:solidFill>
          </a:ln>
        </p:spPr>
        <p:txBody>
          <a:bodyPr wrap="square" lIns="0" tIns="204470" rIns="0" bIns="0" rtlCol="0" vert="horz">
            <a:spAutoFit/>
          </a:bodyPr>
          <a:lstStyle/>
          <a:p>
            <a:pPr marL="380365" marR="321945" indent="28575">
              <a:lnSpc>
                <a:spcPct val="100000"/>
              </a:lnSpc>
              <a:spcBef>
                <a:spcPts val="1610"/>
              </a:spcBef>
            </a:pP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Предсказание объектов  (Обучение 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по</a:t>
            </a:r>
            <a:r>
              <a:rPr dirty="0" sz="1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объектам)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627876" y="2403348"/>
            <a:ext cx="553720" cy="1572895"/>
            <a:chOff x="6627876" y="2403348"/>
            <a:chExt cx="553720" cy="1572895"/>
          </a:xfrm>
        </p:grpSpPr>
        <p:sp>
          <p:nvSpPr>
            <p:cNvPr id="17" name="object 17"/>
            <p:cNvSpPr/>
            <p:nvPr/>
          </p:nvSpPr>
          <p:spPr>
            <a:xfrm>
              <a:off x="6630924" y="2406396"/>
              <a:ext cx="547115" cy="15666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30924" y="2406396"/>
              <a:ext cx="547370" cy="1567180"/>
            </a:xfrm>
            <a:custGeom>
              <a:avLst/>
              <a:gdLst/>
              <a:ahLst/>
              <a:cxnLst/>
              <a:rect l="l" t="t" r="r" b="b"/>
              <a:pathLst>
                <a:path w="547370" h="1567179">
                  <a:moveTo>
                    <a:pt x="410337" y="0"/>
                  </a:moveTo>
                  <a:lnTo>
                    <a:pt x="410337" y="1293114"/>
                  </a:lnTo>
                  <a:lnTo>
                    <a:pt x="547116" y="1293114"/>
                  </a:lnTo>
                  <a:lnTo>
                    <a:pt x="273558" y="1566672"/>
                  </a:lnTo>
                  <a:lnTo>
                    <a:pt x="0" y="1293114"/>
                  </a:lnTo>
                  <a:lnTo>
                    <a:pt x="136779" y="1293114"/>
                  </a:lnTo>
                  <a:lnTo>
                    <a:pt x="136779" y="0"/>
                  </a:lnTo>
                  <a:lnTo>
                    <a:pt x="410337" y="0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5228844" y="4383023"/>
            <a:ext cx="641985" cy="554990"/>
            <a:chOff x="5228844" y="4383023"/>
            <a:chExt cx="641985" cy="554990"/>
          </a:xfrm>
        </p:grpSpPr>
        <p:sp>
          <p:nvSpPr>
            <p:cNvPr id="20" name="object 20"/>
            <p:cNvSpPr/>
            <p:nvPr/>
          </p:nvSpPr>
          <p:spPr>
            <a:xfrm>
              <a:off x="5231892" y="4386071"/>
              <a:ext cx="635507" cy="5486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231892" y="4386071"/>
              <a:ext cx="635635" cy="548640"/>
            </a:xfrm>
            <a:custGeom>
              <a:avLst/>
              <a:gdLst/>
              <a:ahLst/>
              <a:cxnLst/>
              <a:rect l="l" t="t" r="r" b="b"/>
              <a:pathLst>
                <a:path w="635635" h="548639">
                  <a:moveTo>
                    <a:pt x="0" y="137159"/>
                  </a:moveTo>
                  <a:lnTo>
                    <a:pt x="361188" y="137159"/>
                  </a:lnTo>
                  <a:lnTo>
                    <a:pt x="361188" y="0"/>
                  </a:lnTo>
                  <a:lnTo>
                    <a:pt x="635508" y="274319"/>
                  </a:lnTo>
                  <a:lnTo>
                    <a:pt x="361188" y="548639"/>
                  </a:lnTo>
                  <a:lnTo>
                    <a:pt x="361188" y="411479"/>
                  </a:lnTo>
                  <a:lnTo>
                    <a:pt x="0" y="411479"/>
                  </a:lnTo>
                  <a:lnTo>
                    <a:pt x="0" y="137159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2549651" y="4383023"/>
            <a:ext cx="641985" cy="554990"/>
            <a:chOff x="2549651" y="4383023"/>
            <a:chExt cx="641985" cy="554990"/>
          </a:xfrm>
        </p:grpSpPr>
        <p:sp>
          <p:nvSpPr>
            <p:cNvPr id="23" name="object 23"/>
            <p:cNvSpPr/>
            <p:nvPr/>
          </p:nvSpPr>
          <p:spPr>
            <a:xfrm>
              <a:off x="2552699" y="4386071"/>
              <a:ext cx="635507" cy="5486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552699" y="4386071"/>
              <a:ext cx="635635" cy="548640"/>
            </a:xfrm>
            <a:custGeom>
              <a:avLst/>
              <a:gdLst/>
              <a:ahLst/>
              <a:cxnLst/>
              <a:rect l="l" t="t" r="r" b="b"/>
              <a:pathLst>
                <a:path w="635635" h="548639">
                  <a:moveTo>
                    <a:pt x="0" y="137159"/>
                  </a:moveTo>
                  <a:lnTo>
                    <a:pt x="361188" y="137159"/>
                  </a:lnTo>
                  <a:lnTo>
                    <a:pt x="361188" y="0"/>
                  </a:lnTo>
                  <a:lnTo>
                    <a:pt x="635508" y="274319"/>
                  </a:lnTo>
                  <a:lnTo>
                    <a:pt x="361188" y="548639"/>
                  </a:lnTo>
                  <a:lnTo>
                    <a:pt x="361188" y="411479"/>
                  </a:lnTo>
                  <a:lnTo>
                    <a:pt x="0" y="411479"/>
                  </a:lnTo>
                  <a:lnTo>
                    <a:pt x="0" y="137159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7909559" y="4383023"/>
            <a:ext cx="640080" cy="554990"/>
            <a:chOff x="7909559" y="4383023"/>
            <a:chExt cx="640080" cy="554990"/>
          </a:xfrm>
        </p:grpSpPr>
        <p:sp>
          <p:nvSpPr>
            <p:cNvPr id="26" name="object 26"/>
            <p:cNvSpPr/>
            <p:nvPr/>
          </p:nvSpPr>
          <p:spPr>
            <a:xfrm>
              <a:off x="7912607" y="4386071"/>
              <a:ext cx="633983" cy="5486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912607" y="4386071"/>
              <a:ext cx="634365" cy="548640"/>
            </a:xfrm>
            <a:custGeom>
              <a:avLst/>
              <a:gdLst/>
              <a:ahLst/>
              <a:cxnLst/>
              <a:rect l="l" t="t" r="r" b="b"/>
              <a:pathLst>
                <a:path w="634365" h="548639">
                  <a:moveTo>
                    <a:pt x="0" y="137159"/>
                  </a:moveTo>
                  <a:lnTo>
                    <a:pt x="359664" y="137159"/>
                  </a:lnTo>
                  <a:lnTo>
                    <a:pt x="359664" y="0"/>
                  </a:lnTo>
                  <a:lnTo>
                    <a:pt x="633984" y="274319"/>
                  </a:lnTo>
                  <a:lnTo>
                    <a:pt x="359664" y="548639"/>
                  </a:lnTo>
                  <a:lnTo>
                    <a:pt x="359664" y="411479"/>
                  </a:lnTo>
                  <a:lnTo>
                    <a:pt x="0" y="411479"/>
                  </a:lnTo>
                  <a:lnTo>
                    <a:pt x="0" y="137159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5228844" y="1441705"/>
            <a:ext cx="641985" cy="554990"/>
            <a:chOff x="5228844" y="1441705"/>
            <a:chExt cx="641985" cy="554990"/>
          </a:xfrm>
        </p:grpSpPr>
        <p:sp>
          <p:nvSpPr>
            <p:cNvPr id="29" name="object 29"/>
            <p:cNvSpPr/>
            <p:nvPr/>
          </p:nvSpPr>
          <p:spPr>
            <a:xfrm>
              <a:off x="5231892" y="1444752"/>
              <a:ext cx="635507" cy="5486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231892" y="1444753"/>
              <a:ext cx="635635" cy="548640"/>
            </a:xfrm>
            <a:custGeom>
              <a:avLst/>
              <a:gdLst/>
              <a:ahLst/>
              <a:cxnLst/>
              <a:rect l="l" t="t" r="r" b="b"/>
              <a:pathLst>
                <a:path w="635635" h="548639">
                  <a:moveTo>
                    <a:pt x="0" y="137160"/>
                  </a:moveTo>
                  <a:lnTo>
                    <a:pt x="361188" y="137160"/>
                  </a:lnTo>
                  <a:lnTo>
                    <a:pt x="361188" y="0"/>
                  </a:lnTo>
                  <a:lnTo>
                    <a:pt x="635508" y="274320"/>
                  </a:lnTo>
                  <a:lnTo>
                    <a:pt x="361188" y="548640"/>
                  </a:lnTo>
                  <a:lnTo>
                    <a:pt x="361188" y="411480"/>
                  </a:lnTo>
                  <a:lnTo>
                    <a:pt x="0" y="411480"/>
                  </a:lnTo>
                  <a:lnTo>
                    <a:pt x="0" y="137160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2561844" y="1441705"/>
            <a:ext cx="641985" cy="554990"/>
            <a:chOff x="2561844" y="1441705"/>
            <a:chExt cx="641985" cy="554990"/>
          </a:xfrm>
        </p:grpSpPr>
        <p:sp>
          <p:nvSpPr>
            <p:cNvPr id="32" name="object 32"/>
            <p:cNvSpPr/>
            <p:nvPr/>
          </p:nvSpPr>
          <p:spPr>
            <a:xfrm>
              <a:off x="2564892" y="1444752"/>
              <a:ext cx="635507" cy="5486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64892" y="1444753"/>
              <a:ext cx="635635" cy="548640"/>
            </a:xfrm>
            <a:custGeom>
              <a:avLst/>
              <a:gdLst/>
              <a:ahLst/>
              <a:cxnLst/>
              <a:rect l="l" t="t" r="r" b="b"/>
              <a:pathLst>
                <a:path w="635635" h="548639">
                  <a:moveTo>
                    <a:pt x="0" y="137160"/>
                  </a:moveTo>
                  <a:lnTo>
                    <a:pt x="361188" y="137160"/>
                  </a:lnTo>
                  <a:lnTo>
                    <a:pt x="361188" y="0"/>
                  </a:lnTo>
                  <a:lnTo>
                    <a:pt x="635508" y="274320"/>
                  </a:lnTo>
                  <a:lnTo>
                    <a:pt x="361188" y="548640"/>
                  </a:lnTo>
                  <a:lnTo>
                    <a:pt x="361188" y="411480"/>
                  </a:lnTo>
                  <a:lnTo>
                    <a:pt x="0" y="411480"/>
                  </a:lnTo>
                  <a:lnTo>
                    <a:pt x="0" y="137160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017" y="3568"/>
            <a:ext cx="471043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0000"/>
                </a:solidFill>
              </a:rPr>
              <a:t>Определение задачи</a:t>
            </a:r>
            <a:r>
              <a:rPr dirty="0" sz="3200" spc="-5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ML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35380" y="2429268"/>
            <a:ext cx="8661400" cy="2158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10">
                <a:latin typeface="Arial"/>
                <a:cs typeface="Arial"/>
              </a:rPr>
              <a:t>Machine </a:t>
            </a:r>
            <a:r>
              <a:rPr dirty="0" sz="2800" spc="-100">
                <a:latin typeface="Arial"/>
                <a:cs typeface="Arial"/>
              </a:rPr>
              <a:t>learning </a:t>
            </a:r>
            <a:r>
              <a:rPr dirty="0" sz="2800" spc="-114">
                <a:latin typeface="Arial"/>
                <a:cs typeface="Arial"/>
              </a:rPr>
              <a:t>(машинное</a:t>
            </a:r>
            <a:r>
              <a:rPr dirty="0" sz="2800" spc="-275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обучение):</a:t>
            </a:r>
            <a:endParaRPr sz="2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800" spc="-204">
                <a:latin typeface="Arial"/>
                <a:cs typeface="Arial"/>
              </a:rPr>
              <a:t>Что </a:t>
            </a:r>
            <a:r>
              <a:rPr dirty="0" sz="2800" spc="-190">
                <a:latin typeface="Arial"/>
                <a:cs typeface="Arial"/>
              </a:rPr>
              <a:t>есть </a:t>
            </a:r>
            <a:r>
              <a:rPr dirty="0" sz="2800" spc="-135">
                <a:latin typeface="Arial"/>
                <a:cs typeface="Arial"/>
              </a:rPr>
              <a:t>объект </a:t>
            </a:r>
            <a:r>
              <a:rPr dirty="0" sz="2800" spc="-420">
                <a:latin typeface="Arial"/>
                <a:cs typeface="Arial"/>
              </a:rPr>
              <a:t>Х </a:t>
            </a:r>
            <a:r>
              <a:rPr dirty="0" sz="2800" spc="-90">
                <a:latin typeface="Arial"/>
                <a:cs typeface="Arial"/>
              </a:rPr>
              <a:t>(каковы </a:t>
            </a:r>
            <a:r>
              <a:rPr dirty="0" sz="2800" spc="-80">
                <a:latin typeface="Arial"/>
                <a:cs typeface="Arial"/>
              </a:rPr>
              <a:t>признаки) </a:t>
            </a:r>
            <a:r>
              <a:rPr dirty="0" sz="2800" spc="-55">
                <a:latin typeface="Arial"/>
                <a:cs typeface="Arial"/>
              </a:rPr>
              <a:t>и </a:t>
            </a:r>
            <a:r>
              <a:rPr dirty="0" sz="2800" spc="-150">
                <a:latin typeface="Arial"/>
                <a:cs typeface="Arial"/>
              </a:rPr>
              <a:t>что </a:t>
            </a:r>
            <a:r>
              <a:rPr dirty="0" sz="2800" spc="-190">
                <a:latin typeface="Arial"/>
                <a:cs typeface="Arial"/>
              </a:rPr>
              <a:t>есть </a:t>
            </a:r>
            <a:r>
              <a:rPr dirty="0" sz="2800" spc="-170">
                <a:latin typeface="Arial"/>
                <a:cs typeface="Arial"/>
              </a:rPr>
              <a:t>ответ</a:t>
            </a:r>
            <a:r>
              <a:rPr dirty="0" sz="2800" spc="-365">
                <a:latin typeface="Arial"/>
                <a:cs typeface="Arial"/>
              </a:rPr>
              <a:t> </a:t>
            </a:r>
            <a:r>
              <a:rPr dirty="0" sz="2800" spc="-395">
                <a:latin typeface="Arial"/>
                <a:cs typeface="Arial"/>
              </a:rPr>
              <a:t>Y?</a:t>
            </a:r>
            <a:endParaRPr sz="2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800" spc="-95">
                <a:latin typeface="Arial"/>
                <a:cs typeface="Arial"/>
              </a:rPr>
              <a:t>Как </a:t>
            </a:r>
            <a:r>
              <a:rPr dirty="0" sz="2800" spc="-135">
                <a:latin typeface="Arial"/>
                <a:cs typeface="Arial"/>
              </a:rPr>
              <a:t>построить </a:t>
            </a:r>
            <a:r>
              <a:rPr dirty="0" sz="2800" spc="-130">
                <a:latin typeface="Arial"/>
                <a:cs typeface="Arial"/>
              </a:rPr>
              <a:t>модель</a:t>
            </a:r>
            <a:r>
              <a:rPr dirty="0" sz="2800" spc="-254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М?</a:t>
            </a:r>
            <a:endParaRPr sz="2800">
              <a:latin typeface="Arial"/>
              <a:cs typeface="Arial"/>
            </a:endParaRPr>
          </a:p>
          <a:p>
            <a:pPr marL="299085" marR="3683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2767330" algn="l"/>
              </a:tabLst>
            </a:pPr>
            <a:r>
              <a:rPr dirty="0" sz="2800" spc="-80">
                <a:latin typeface="Arial"/>
                <a:cs typeface="Arial"/>
              </a:rPr>
              <a:t>Каким </a:t>
            </a:r>
            <a:r>
              <a:rPr dirty="0" sz="2800" spc="-114">
                <a:latin typeface="Arial"/>
                <a:cs typeface="Arial"/>
              </a:rPr>
              <a:t>образом </a:t>
            </a:r>
            <a:r>
              <a:rPr dirty="0" sz="2800" spc="-100">
                <a:latin typeface="Arial"/>
                <a:cs typeface="Arial"/>
              </a:rPr>
              <a:t>мы </a:t>
            </a:r>
            <a:r>
              <a:rPr dirty="0" sz="2800" spc="-65">
                <a:latin typeface="Arial"/>
                <a:cs typeface="Arial"/>
              </a:rPr>
              <a:t>можем </a:t>
            </a:r>
            <a:r>
              <a:rPr dirty="0" sz="2800" spc="-135">
                <a:latin typeface="Arial"/>
                <a:cs typeface="Arial"/>
              </a:rPr>
              <a:t>выполнить</a:t>
            </a:r>
            <a:r>
              <a:rPr dirty="0" sz="2800" spc="-385">
                <a:latin typeface="Arial"/>
                <a:cs typeface="Arial"/>
              </a:rPr>
              <a:t> </a:t>
            </a:r>
            <a:r>
              <a:rPr dirty="0" sz="2800" spc="-105">
                <a:latin typeface="Arial"/>
                <a:cs typeface="Arial"/>
              </a:rPr>
              <a:t>аппроксимацию  </a:t>
            </a:r>
            <a:r>
              <a:rPr dirty="0" sz="2800" spc="-100">
                <a:latin typeface="Arial"/>
                <a:cs typeface="Arial"/>
              </a:rPr>
              <a:t>(приближение)	</a:t>
            </a:r>
            <a:r>
              <a:rPr dirty="0" sz="2800" spc="-509">
                <a:latin typeface="Arial"/>
                <a:cs typeface="Arial"/>
              </a:rPr>
              <a:t>Y </a:t>
            </a:r>
            <a:r>
              <a:rPr dirty="0" sz="2800" spc="-150">
                <a:latin typeface="Arial"/>
                <a:cs typeface="Arial"/>
              </a:rPr>
              <a:t>от </a:t>
            </a:r>
            <a:r>
              <a:rPr dirty="0" sz="2800" spc="-420">
                <a:latin typeface="Arial"/>
                <a:cs typeface="Arial"/>
              </a:rPr>
              <a:t>X </a:t>
            </a:r>
            <a:r>
              <a:rPr dirty="0" sz="2800" spc="-220">
                <a:latin typeface="Arial"/>
                <a:cs typeface="Arial"/>
              </a:rPr>
              <a:t>с</a:t>
            </a:r>
            <a:r>
              <a:rPr dirty="0" sz="2800" spc="-195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М?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378" y="11683"/>
            <a:ext cx="471043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0000"/>
                </a:solidFill>
              </a:rPr>
              <a:t>Определение задачи</a:t>
            </a:r>
            <a:r>
              <a:rPr dirty="0" sz="3200" spc="-5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ML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121867" y="1712988"/>
            <a:ext cx="5326380" cy="3258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Типы входных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данных:</a:t>
            </a:r>
            <a:endParaRPr sz="2400">
              <a:latin typeface="Arial"/>
              <a:cs typeface="Arial"/>
            </a:endParaRPr>
          </a:p>
          <a:p>
            <a:pPr marL="1946275" indent="-287020">
              <a:lnSpc>
                <a:spcPct val="100000"/>
              </a:lnSpc>
              <a:spcBef>
                <a:spcPts val="2420"/>
              </a:spcBef>
              <a:buChar char="•"/>
              <a:tabLst>
                <a:tab pos="1946275" algn="l"/>
                <a:tab pos="1946910" algn="l"/>
              </a:tabLst>
            </a:pPr>
            <a:r>
              <a:rPr dirty="0" sz="2400" spc="-95">
                <a:latin typeface="Arial"/>
                <a:cs typeface="Arial"/>
              </a:rPr>
              <a:t>Изображение</a:t>
            </a:r>
            <a:endParaRPr sz="2400">
              <a:latin typeface="Arial"/>
              <a:cs typeface="Arial"/>
            </a:endParaRPr>
          </a:p>
          <a:p>
            <a:pPr marL="1946275" indent="-287020">
              <a:lnSpc>
                <a:spcPct val="100000"/>
              </a:lnSpc>
              <a:buChar char="•"/>
              <a:tabLst>
                <a:tab pos="1946275" algn="l"/>
                <a:tab pos="1946910" algn="l"/>
              </a:tabLst>
            </a:pPr>
            <a:r>
              <a:rPr dirty="0" sz="2400" spc="-145">
                <a:latin typeface="Arial"/>
                <a:cs typeface="Arial"/>
              </a:rPr>
              <a:t>Текст</a:t>
            </a:r>
            <a:endParaRPr sz="2400">
              <a:latin typeface="Arial"/>
              <a:cs typeface="Arial"/>
            </a:endParaRPr>
          </a:p>
          <a:p>
            <a:pPr marL="1946275" indent="-287020">
              <a:lnSpc>
                <a:spcPct val="100000"/>
              </a:lnSpc>
              <a:buChar char="•"/>
              <a:tabLst>
                <a:tab pos="1946275" algn="l"/>
                <a:tab pos="1946910" algn="l"/>
              </a:tabLst>
            </a:pPr>
            <a:r>
              <a:rPr dirty="0" sz="2400" spc="-125">
                <a:latin typeface="Arial"/>
                <a:cs typeface="Arial"/>
              </a:rPr>
              <a:t>Звук</a:t>
            </a:r>
            <a:endParaRPr sz="2400">
              <a:latin typeface="Arial"/>
              <a:cs typeface="Arial"/>
            </a:endParaRPr>
          </a:p>
          <a:p>
            <a:pPr marL="1946275" indent="-287020">
              <a:lnSpc>
                <a:spcPct val="100000"/>
              </a:lnSpc>
              <a:buChar char="•"/>
              <a:tabLst>
                <a:tab pos="1946275" algn="l"/>
                <a:tab pos="1946910" algn="l"/>
              </a:tabLst>
            </a:pPr>
            <a:r>
              <a:rPr dirty="0" sz="2400" spc="-155">
                <a:latin typeface="Arial"/>
                <a:cs typeface="Arial"/>
              </a:rPr>
              <a:t>Геоданные</a:t>
            </a:r>
            <a:endParaRPr sz="2400">
              <a:latin typeface="Arial"/>
              <a:cs typeface="Arial"/>
            </a:endParaRPr>
          </a:p>
          <a:p>
            <a:pPr marL="1946275" indent="-287020">
              <a:lnSpc>
                <a:spcPct val="100000"/>
              </a:lnSpc>
              <a:buChar char="•"/>
              <a:tabLst>
                <a:tab pos="1946275" algn="l"/>
                <a:tab pos="1946910" algn="l"/>
              </a:tabLst>
            </a:pPr>
            <a:r>
              <a:rPr dirty="0" sz="2400" spc="-114">
                <a:latin typeface="Arial"/>
                <a:cs typeface="Arial"/>
              </a:rPr>
              <a:t>Временные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ряды</a:t>
            </a:r>
            <a:endParaRPr sz="2400">
              <a:latin typeface="Arial"/>
              <a:cs typeface="Arial"/>
            </a:endParaRPr>
          </a:p>
          <a:p>
            <a:pPr marL="1946275" marR="5080" indent="-287020">
              <a:lnSpc>
                <a:spcPct val="100000"/>
              </a:lnSpc>
              <a:buChar char="•"/>
              <a:tabLst>
                <a:tab pos="1946275" algn="l"/>
                <a:tab pos="1946910" algn="l"/>
              </a:tabLst>
            </a:pPr>
            <a:r>
              <a:rPr dirty="0" sz="2400" spc="-135">
                <a:latin typeface="Arial"/>
                <a:cs typeface="Arial"/>
              </a:rPr>
              <a:t>Техническая </a:t>
            </a:r>
            <a:r>
              <a:rPr dirty="0" sz="2400" spc="-95">
                <a:latin typeface="Arial"/>
                <a:cs typeface="Arial"/>
              </a:rPr>
              <a:t>диагностика,  </a:t>
            </a:r>
            <a:r>
              <a:rPr dirty="0" sz="2400" spc="-110">
                <a:latin typeface="Arial"/>
                <a:cs typeface="Arial"/>
              </a:rPr>
              <a:t>спецификации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140" y="143738"/>
            <a:ext cx="226758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0000"/>
                </a:solidFill>
              </a:rPr>
              <a:t>Обобщение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05574" y="1459217"/>
            <a:ext cx="10850245" cy="137287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-635">
              <a:lnSpc>
                <a:spcPts val="2110"/>
              </a:lnSpc>
              <a:spcBef>
                <a:spcPts val="210"/>
              </a:spcBef>
            </a:pPr>
            <a:r>
              <a:rPr dirty="0" sz="1800" spc="-5">
                <a:solidFill>
                  <a:srgbClr val="1C1C1C"/>
                </a:solidFill>
                <a:latin typeface="Arial"/>
                <a:cs typeface="Arial"/>
              </a:rPr>
              <a:t>Обобщающая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способность </a:t>
            </a:r>
            <a:r>
              <a:rPr dirty="0" sz="1800">
                <a:solidFill>
                  <a:srgbClr val="1C1C1C"/>
                </a:solidFill>
                <a:latin typeface="Arial"/>
                <a:cs typeface="Arial"/>
              </a:rPr>
              <a:t>-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это способность аналитической </a:t>
            </a:r>
            <a:r>
              <a:rPr dirty="0" sz="1800" spc="-5">
                <a:solidFill>
                  <a:srgbClr val="1C1C1C"/>
                </a:solidFill>
                <a:latin typeface="Arial"/>
                <a:cs typeface="Arial"/>
              </a:rPr>
              <a:t>модели, построенной на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основе  </a:t>
            </a:r>
            <a:r>
              <a:rPr dirty="0" sz="1800" spc="-5">
                <a:solidFill>
                  <a:srgbClr val="1C1C1C"/>
                </a:solidFill>
                <a:latin typeface="Arial"/>
                <a:cs typeface="Arial"/>
              </a:rPr>
              <a:t>машинного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обучения (нейронной сети, дерева решений, карты </a:t>
            </a:r>
            <a:r>
              <a:rPr dirty="0" sz="1800" spc="-5">
                <a:solidFill>
                  <a:srgbClr val="1C1C1C"/>
                </a:solidFill>
                <a:latin typeface="Arial"/>
                <a:cs typeface="Arial"/>
              </a:rPr>
              <a:t>Кохонена </a:t>
            </a:r>
            <a:r>
              <a:rPr dirty="0" sz="1800">
                <a:solidFill>
                  <a:srgbClr val="1C1C1C"/>
                </a:solidFill>
                <a:latin typeface="Arial"/>
                <a:cs typeface="Arial"/>
              </a:rPr>
              <a:t>и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др.) выдавать </a:t>
            </a:r>
            <a:r>
              <a:rPr dirty="0" sz="1800" spc="-5">
                <a:solidFill>
                  <a:srgbClr val="1C1C1C"/>
                </a:solidFill>
                <a:latin typeface="Arial"/>
                <a:cs typeface="Arial"/>
              </a:rPr>
              <a:t>правильные 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результаты </a:t>
            </a:r>
            <a:r>
              <a:rPr dirty="0" sz="1800" spc="-5">
                <a:solidFill>
                  <a:srgbClr val="1C1C1C"/>
                </a:solidFill>
                <a:latin typeface="Arial"/>
                <a:cs typeface="Arial"/>
              </a:rPr>
              <a:t>не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только для </a:t>
            </a:r>
            <a:r>
              <a:rPr dirty="0" sz="1800" spc="-5">
                <a:solidFill>
                  <a:srgbClr val="1C1C1C"/>
                </a:solidFill>
                <a:latin typeface="Arial"/>
                <a:cs typeface="Arial"/>
              </a:rPr>
              <a:t>примеров,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участвовавших </a:t>
            </a:r>
            <a:r>
              <a:rPr dirty="0" sz="1800">
                <a:solidFill>
                  <a:srgbClr val="1C1C1C"/>
                </a:solidFill>
                <a:latin typeface="Arial"/>
                <a:cs typeface="Arial"/>
              </a:rPr>
              <a:t>в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процессе обучения, </a:t>
            </a:r>
            <a:r>
              <a:rPr dirty="0" sz="1800" spc="-5">
                <a:solidFill>
                  <a:srgbClr val="1C1C1C"/>
                </a:solidFill>
                <a:latin typeface="Arial"/>
                <a:cs typeface="Arial"/>
              </a:rPr>
              <a:t>но </a:t>
            </a:r>
            <a:r>
              <a:rPr dirty="0" sz="1800">
                <a:solidFill>
                  <a:srgbClr val="1C1C1C"/>
                </a:solidFill>
                <a:latin typeface="Arial"/>
                <a:cs typeface="Arial"/>
              </a:rPr>
              <a:t>и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для любых новых,  которые </a:t>
            </a:r>
            <a:r>
              <a:rPr dirty="0" sz="1800" spc="-5">
                <a:solidFill>
                  <a:srgbClr val="1C1C1C"/>
                </a:solidFill>
                <a:latin typeface="Arial"/>
                <a:cs typeface="Arial"/>
              </a:rPr>
              <a:t>не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участвовали </a:t>
            </a:r>
            <a:r>
              <a:rPr dirty="0" sz="1800">
                <a:solidFill>
                  <a:srgbClr val="1C1C1C"/>
                </a:solidFill>
                <a:latin typeface="Arial"/>
                <a:cs typeface="Arial"/>
              </a:rPr>
              <a:t>в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нем. </a:t>
            </a:r>
            <a:r>
              <a:rPr dirty="0" sz="1800" spc="-5">
                <a:solidFill>
                  <a:srgbClr val="1C1C1C"/>
                </a:solidFill>
                <a:latin typeface="Arial"/>
                <a:cs typeface="Arial"/>
              </a:rPr>
              <a:t>Обобщающая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способность является важнейшим свойством  аналитической </a:t>
            </a:r>
            <a:r>
              <a:rPr dirty="0" sz="1800" spc="-5">
                <a:solidFill>
                  <a:srgbClr val="1C1C1C"/>
                </a:solidFill>
                <a:latin typeface="Arial"/>
                <a:cs typeface="Arial"/>
              </a:rPr>
              <a:t>модели, приобретаемым </a:t>
            </a:r>
            <a:r>
              <a:rPr dirty="0" sz="1800">
                <a:solidFill>
                  <a:srgbClr val="1C1C1C"/>
                </a:solidFill>
                <a:latin typeface="Arial"/>
                <a:cs typeface="Arial"/>
              </a:rPr>
              <a:t>в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процессе</a:t>
            </a:r>
            <a:r>
              <a:rPr dirty="0" sz="1800" spc="-5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C1C1C"/>
                </a:solidFill>
                <a:latin typeface="Arial"/>
                <a:cs typeface="Arial"/>
              </a:rPr>
              <a:t>обучения.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144475"/>
            <a:ext cx="6081395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35">
                <a:solidFill>
                  <a:srgbClr val="000000"/>
                </a:solidFill>
              </a:rPr>
              <a:t>Промышленные</a:t>
            </a:r>
            <a:r>
              <a:rPr dirty="0" sz="4000" spc="-254">
                <a:solidFill>
                  <a:srgbClr val="000000"/>
                </a:solidFill>
              </a:rPr>
              <a:t> </a:t>
            </a:r>
            <a:r>
              <a:rPr dirty="0" sz="4000" spc="-180">
                <a:solidFill>
                  <a:srgbClr val="000000"/>
                </a:solidFill>
              </a:rPr>
              <a:t>революции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314846" y="876597"/>
            <a:ext cx="9648448" cy="5818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6392" y="1564997"/>
            <a:ext cx="5225571" cy="4695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5048" y="0"/>
            <a:ext cx="65525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75">
                <a:solidFill>
                  <a:srgbClr val="000000"/>
                </a:solidFill>
              </a:rPr>
              <a:t>Метод </a:t>
            </a:r>
            <a:r>
              <a:rPr dirty="0" sz="4400" spc="-185">
                <a:solidFill>
                  <a:srgbClr val="000000"/>
                </a:solidFill>
              </a:rPr>
              <a:t>градиентного</a:t>
            </a:r>
            <a:r>
              <a:rPr dirty="0" sz="4400" spc="-370">
                <a:solidFill>
                  <a:srgbClr val="000000"/>
                </a:solidFill>
              </a:rPr>
              <a:t> </a:t>
            </a:r>
            <a:r>
              <a:rPr dirty="0" sz="4400" spc="-240">
                <a:solidFill>
                  <a:srgbClr val="000000"/>
                </a:solidFill>
              </a:rPr>
              <a:t>спуска</a:t>
            </a:r>
            <a:endParaRPr sz="4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953" y="16344"/>
            <a:ext cx="780986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0000"/>
                </a:solidFill>
              </a:rPr>
              <a:t>Методология анализа данных</a:t>
            </a:r>
            <a:r>
              <a:rPr dirty="0" sz="3200" spc="-20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CRISP-DM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229355" y="870203"/>
            <a:ext cx="5085588" cy="5094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117" y="0"/>
            <a:ext cx="54952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20">
                <a:solidFill>
                  <a:srgbClr val="000000"/>
                </a:solidFill>
              </a:rPr>
              <a:t>Сферы </a:t>
            </a:r>
            <a:r>
              <a:rPr dirty="0" sz="4400" spc="-175">
                <a:solidFill>
                  <a:srgbClr val="000000"/>
                </a:solidFill>
              </a:rPr>
              <a:t>применения</a:t>
            </a:r>
            <a:r>
              <a:rPr dirty="0" sz="4400" spc="-685">
                <a:solidFill>
                  <a:srgbClr val="000000"/>
                </a:solidFill>
              </a:rPr>
              <a:t> </a:t>
            </a:r>
            <a:r>
              <a:rPr dirty="0" sz="4400" spc="-270">
                <a:solidFill>
                  <a:srgbClr val="000000"/>
                </a:solidFill>
              </a:rPr>
              <a:t>ML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00610" y="911455"/>
            <a:ext cx="10993217" cy="5382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80" y="1415573"/>
            <a:ext cx="4788422" cy="187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44675" y="1091126"/>
            <a:ext cx="5615833" cy="2601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7472" y="4051033"/>
            <a:ext cx="11695174" cy="2040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5796" y="661908"/>
            <a:ext cx="9626489" cy="5577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4516" y="662940"/>
            <a:ext cx="6729039" cy="5452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7591" y="701040"/>
            <a:ext cx="9723120" cy="5451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440" y="879347"/>
            <a:ext cx="8961119" cy="5370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2911" y="705612"/>
            <a:ext cx="8261603" cy="5465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4700" y="902208"/>
            <a:ext cx="5312664" cy="5312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922" y="131775"/>
            <a:ext cx="55333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4">
                <a:solidFill>
                  <a:srgbClr val="000000"/>
                </a:solidFill>
              </a:rPr>
              <a:t>Подрывные</a:t>
            </a:r>
            <a:r>
              <a:rPr dirty="0" sz="4400" spc="-285">
                <a:solidFill>
                  <a:srgbClr val="000000"/>
                </a:solidFill>
              </a:rPr>
              <a:t> </a:t>
            </a:r>
            <a:r>
              <a:rPr dirty="0" sz="4400" spc="-175">
                <a:solidFill>
                  <a:srgbClr val="000000"/>
                </a:solidFill>
              </a:rPr>
              <a:t>инновации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618754" y="1272540"/>
            <a:ext cx="4670785" cy="3676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49384" y="4524755"/>
            <a:ext cx="2403347" cy="1772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2926" y="5920868"/>
            <a:ext cx="17500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>
                <a:latin typeface="Arial"/>
                <a:cs typeface="Arial"/>
              </a:rPr>
              <a:t>Clayton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100">
                <a:latin typeface="Arial"/>
                <a:cs typeface="Arial"/>
              </a:rPr>
              <a:t>Cristensen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53883" y="1344808"/>
            <a:ext cx="2943177" cy="2555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163" y="879347"/>
            <a:ext cx="9614916" cy="5535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07" y="1507236"/>
            <a:ext cx="11867387" cy="3814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0195" y="696468"/>
            <a:ext cx="7985759" cy="551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378" y="11683"/>
            <a:ext cx="288226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0000"/>
                </a:solidFill>
              </a:rPr>
              <a:t>Типы задач</a:t>
            </a:r>
            <a:r>
              <a:rPr dirty="0" sz="3200" spc="-70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ML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02563" y="769518"/>
            <a:ext cx="4893945" cy="606044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540"/>
              </a:spcBef>
              <a:buAutoNum type="arabicPeriod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Обучение </a:t>
            </a:r>
            <a:r>
              <a:rPr dirty="0" sz="2400">
                <a:latin typeface="Arial"/>
                <a:cs typeface="Arial"/>
              </a:rPr>
              <a:t>с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"учителем":</a:t>
            </a:r>
            <a:endParaRPr sz="2400">
              <a:latin typeface="Arial"/>
              <a:cs typeface="Arial"/>
            </a:endParaRPr>
          </a:p>
          <a:p>
            <a:pPr lvl="1" marL="812165" indent="-343535">
              <a:lnSpc>
                <a:spcPct val="100000"/>
              </a:lnSpc>
              <a:spcBef>
                <a:spcPts val="1440"/>
              </a:spcBef>
              <a:buChar char="•"/>
              <a:tabLst>
                <a:tab pos="811530" algn="l"/>
                <a:tab pos="812800" algn="l"/>
              </a:tabLst>
            </a:pPr>
            <a:r>
              <a:rPr dirty="0" sz="2400" spc="-10">
                <a:latin typeface="Arial"/>
                <a:cs typeface="Arial"/>
              </a:rPr>
              <a:t>Классификация</a:t>
            </a:r>
            <a:endParaRPr sz="2400">
              <a:latin typeface="Arial"/>
              <a:cs typeface="Arial"/>
            </a:endParaRPr>
          </a:p>
          <a:p>
            <a:pPr lvl="1" marL="812165" indent="-343535">
              <a:lnSpc>
                <a:spcPct val="100000"/>
              </a:lnSpc>
              <a:spcBef>
                <a:spcPts val="1440"/>
              </a:spcBef>
              <a:buChar char="•"/>
              <a:tabLst>
                <a:tab pos="811530" algn="l"/>
                <a:tab pos="812800" algn="l"/>
              </a:tabLst>
            </a:pPr>
            <a:r>
              <a:rPr dirty="0" sz="2400" spc="-5">
                <a:latin typeface="Arial"/>
                <a:cs typeface="Arial"/>
              </a:rPr>
              <a:t>Регрессия</a:t>
            </a:r>
            <a:endParaRPr sz="2400">
              <a:latin typeface="Arial"/>
              <a:cs typeface="Arial"/>
            </a:endParaRPr>
          </a:p>
          <a:p>
            <a:pPr lvl="1" marL="812165" indent="-343535">
              <a:lnSpc>
                <a:spcPct val="100000"/>
              </a:lnSpc>
              <a:spcBef>
                <a:spcPts val="1440"/>
              </a:spcBef>
              <a:buChar char="•"/>
              <a:tabLst>
                <a:tab pos="811530" algn="l"/>
                <a:tab pos="812800" algn="l"/>
              </a:tabLst>
            </a:pPr>
            <a:r>
              <a:rPr dirty="0" sz="2400" spc="-5">
                <a:latin typeface="Arial"/>
                <a:cs typeface="Arial"/>
              </a:rPr>
              <a:t>Ранжирование</a:t>
            </a:r>
            <a:endParaRPr sz="2400">
              <a:latin typeface="Arial"/>
              <a:cs typeface="Arial"/>
            </a:endParaRPr>
          </a:p>
          <a:p>
            <a:pPr lvl="1" marL="812165" indent="-343535">
              <a:lnSpc>
                <a:spcPct val="100000"/>
              </a:lnSpc>
              <a:spcBef>
                <a:spcPts val="1440"/>
              </a:spcBef>
              <a:buChar char="•"/>
              <a:tabLst>
                <a:tab pos="811530" algn="l"/>
                <a:tab pos="812800" algn="l"/>
              </a:tabLst>
            </a:pPr>
            <a:r>
              <a:rPr dirty="0" sz="2400" spc="-5">
                <a:latin typeface="Arial"/>
                <a:cs typeface="Arial"/>
              </a:rPr>
              <a:t>Прогнозирование</a:t>
            </a:r>
            <a:endParaRPr sz="2400">
              <a:latin typeface="Arial"/>
              <a:cs typeface="Arial"/>
            </a:endParaRPr>
          </a:p>
          <a:p>
            <a:pPr marL="354330" indent="-34226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Обучение без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"учителя":</a:t>
            </a:r>
            <a:endParaRPr sz="2400">
              <a:latin typeface="Arial"/>
              <a:cs typeface="Arial"/>
            </a:endParaRPr>
          </a:p>
          <a:p>
            <a:pPr lvl="1" marL="812165" indent="-343535">
              <a:lnSpc>
                <a:spcPct val="100000"/>
              </a:lnSpc>
              <a:spcBef>
                <a:spcPts val="1440"/>
              </a:spcBef>
              <a:buChar char="•"/>
              <a:tabLst>
                <a:tab pos="811530" algn="l"/>
                <a:tab pos="812800" algn="l"/>
              </a:tabLst>
            </a:pPr>
            <a:r>
              <a:rPr dirty="0" sz="2400" spc="-5">
                <a:latin typeface="Arial"/>
                <a:cs typeface="Arial"/>
              </a:rPr>
              <a:t>Кластеризация</a:t>
            </a:r>
            <a:endParaRPr sz="2400">
              <a:latin typeface="Arial"/>
              <a:cs typeface="Arial"/>
            </a:endParaRPr>
          </a:p>
          <a:p>
            <a:pPr lvl="1" marL="812165" marR="5080" indent="-342900">
              <a:lnSpc>
                <a:spcPct val="100000"/>
              </a:lnSpc>
              <a:spcBef>
                <a:spcPts val="1440"/>
              </a:spcBef>
              <a:buChar char="•"/>
              <a:tabLst>
                <a:tab pos="811530" algn="l"/>
                <a:tab pos="812800" algn="l"/>
              </a:tabLst>
            </a:pPr>
            <a:r>
              <a:rPr dirty="0" sz="2400" spc="-5">
                <a:latin typeface="Arial"/>
                <a:cs typeface="Arial"/>
              </a:rPr>
              <a:t>Обучение на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ассоциативных  правилах (Association rules  learning)</a:t>
            </a:r>
            <a:endParaRPr sz="2400">
              <a:latin typeface="Arial"/>
              <a:cs typeface="Arial"/>
            </a:endParaRPr>
          </a:p>
          <a:p>
            <a:pPr lvl="1" marL="812165" marR="663575" indent="-342900">
              <a:lnSpc>
                <a:spcPct val="100000"/>
              </a:lnSpc>
              <a:spcBef>
                <a:spcPts val="1440"/>
              </a:spcBef>
              <a:buChar char="•"/>
              <a:tabLst>
                <a:tab pos="811530" algn="l"/>
                <a:tab pos="812800" algn="l"/>
              </a:tabLst>
            </a:pPr>
            <a:r>
              <a:rPr dirty="0" sz="2400" spc="-5">
                <a:latin typeface="Arial"/>
                <a:cs typeface="Arial"/>
              </a:rPr>
              <a:t>Обнаружение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выбросов  (outliers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detection)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3219" y="766647"/>
            <a:ext cx="4846320" cy="3865879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540"/>
              </a:spcBef>
              <a:buAutoNum type="arabicPeriod" startAt="3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Обучение </a:t>
            </a:r>
            <a:r>
              <a:rPr dirty="0" sz="2400">
                <a:latin typeface="Arial"/>
                <a:cs typeface="Arial"/>
              </a:rPr>
              <a:t>с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подкреплением</a:t>
            </a:r>
            <a:endParaRPr sz="24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1440"/>
              </a:spcBef>
              <a:buAutoNum type="arabicPeriod" startAt="3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Метаобучение </a:t>
            </a:r>
            <a:r>
              <a:rPr dirty="0" sz="2400" spc="-5">
                <a:latin typeface="Arial"/>
                <a:cs typeface="Arial"/>
              </a:rPr>
              <a:t>(Meta-learning </a:t>
            </a:r>
            <a:r>
              <a:rPr dirty="0" sz="2400" spc="-10">
                <a:latin typeface="Arial"/>
                <a:cs typeface="Arial"/>
              </a:rPr>
              <a:t>or  </a:t>
            </a:r>
            <a:r>
              <a:rPr dirty="0" sz="2400" spc="-5">
                <a:latin typeface="Arial"/>
                <a:cs typeface="Arial"/>
              </a:rPr>
              <a:t>learning-to-learn)</a:t>
            </a:r>
            <a:endParaRPr sz="2400">
              <a:latin typeface="Arial"/>
              <a:cs typeface="Arial"/>
            </a:endParaRPr>
          </a:p>
          <a:p>
            <a:pPr marL="354965" marR="553085" indent="-342900">
              <a:lnSpc>
                <a:spcPct val="100000"/>
              </a:lnSpc>
              <a:spcBef>
                <a:spcPts val="1440"/>
              </a:spcBef>
              <a:buAutoNum type="arabicPeriod" startAt="3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Формирование  </a:t>
            </a:r>
            <a:r>
              <a:rPr dirty="0" sz="2400">
                <a:latin typeface="Arial"/>
                <a:cs typeface="Arial"/>
              </a:rPr>
              <a:t>инвестиционного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портфеля  (Portfolio </a:t>
            </a:r>
            <a:r>
              <a:rPr dirty="0" sz="2400" spc="-5">
                <a:latin typeface="Arial"/>
                <a:cs typeface="Arial"/>
              </a:rPr>
              <a:t>selection)</a:t>
            </a:r>
            <a:endParaRPr sz="2400">
              <a:latin typeface="Arial"/>
              <a:cs typeface="Arial"/>
            </a:endParaRPr>
          </a:p>
          <a:p>
            <a:pPr marL="12700" marR="130175">
              <a:lnSpc>
                <a:spcPct val="150000"/>
              </a:lnSpc>
              <a:buAutoNum type="arabicPeriod" startAt="3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Коллаборативная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фильтрация  7.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652" y="11683"/>
            <a:ext cx="363474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000000"/>
                </a:solidFill>
              </a:rPr>
              <a:t>Подходы </a:t>
            </a:r>
            <a:r>
              <a:rPr dirty="0" sz="3200">
                <a:solidFill>
                  <a:srgbClr val="000000"/>
                </a:solidFill>
              </a:rPr>
              <a:t>и</a:t>
            </a:r>
            <a:r>
              <a:rPr dirty="0" sz="3200" spc="-70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методы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762159" y="714629"/>
            <a:ext cx="4095115" cy="587756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4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Регрессия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Байесовский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вывод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Деревья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решений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Нейронные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сети</a:t>
            </a:r>
            <a:endParaRPr sz="2400">
              <a:latin typeface="Arial"/>
              <a:cs typeface="Arial"/>
            </a:endParaRPr>
          </a:p>
          <a:p>
            <a:pPr marL="355600" marR="828675" indent="-342900">
              <a:lnSpc>
                <a:spcPct val="100000"/>
              </a:lnSpc>
              <a:spcBef>
                <a:spcPts val="144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Метод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К-ближайших  соседей</a:t>
            </a:r>
            <a:endParaRPr sz="24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144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Метод главных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компонент  (Principal </a:t>
            </a:r>
            <a:r>
              <a:rPr dirty="0" sz="2400" spc="-10">
                <a:latin typeface="Arial"/>
                <a:cs typeface="Arial"/>
              </a:rPr>
              <a:t>component  </a:t>
            </a:r>
            <a:r>
              <a:rPr dirty="0" sz="2400" spc="-5">
                <a:latin typeface="Arial"/>
                <a:cs typeface="Arial"/>
              </a:rPr>
              <a:t>analysis)</a:t>
            </a:r>
            <a:endParaRPr sz="2400">
              <a:latin typeface="Arial"/>
              <a:cs typeface="Arial"/>
            </a:endParaRPr>
          </a:p>
          <a:p>
            <a:pPr marL="355600" marR="164465" indent="-342900">
              <a:lnSpc>
                <a:spcPct val="100000"/>
              </a:lnSpc>
              <a:spcBef>
                <a:spcPts val="144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Метод опорных векторов  (Support vector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machines)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Генетические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алгоритмы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781" y="11683"/>
            <a:ext cx="256413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0000"/>
                </a:solidFill>
              </a:rPr>
              <a:t>Инструменты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522605" indent="-342900">
              <a:lnSpc>
                <a:spcPct val="100000"/>
              </a:lnSpc>
              <a:spcBef>
                <a:spcPts val="1540"/>
              </a:spcBef>
              <a:buAutoNum type="arabicPeriod"/>
              <a:tabLst>
                <a:tab pos="522605" algn="l"/>
              </a:tabLst>
            </a:pPr>
            <a:r>
              <a:rPr dirty="0" spc="-5"/>
              <a:t>Python, R, Matlab,</a:t>
            </a:r>
            <a:r>
              <a:rPr dirty="0"/>
              <a:t> …</a:t>
            </a:r>
          </a:p>
          <a:p>
            <a:pPr marL="522605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522605" algn="l"/>
              </a:tabLst>
            </a:pPr>
            <a:r>
              <a:rPr dirty="0" spc="-5"/>
              <a:t>IPython Notebook,</a:t>
            </a:r>
            <a:r>
              <a:rPr dirty="0" spc="10"/>
              <a:t> </a:t>
            </a:r>
            <a:r>
              <a:rPr dirty="0" spc="-5"/>
              <a:t>PyCharm</a:t>
            </a:r>
          </a:p>
          <a:p>
            <a:pPr marL="522605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522605" algn="l"/>
              </a:tabLst>
            </a:pPr>
            <a:r>
              <a:rPr dirty="0" spc="-50"/>
              <a:t>Tensor </a:t>
            </a:r>
            <a:r>
              <a:rPr dirty="0" spc="-35"/>
              <a:t>Flow, </a:t>
            </a:r>
            <a:r>
              <a:rPr dirty="0" spc="-5"/>
              <a:t>Keras, Theano,</a:t>
            </a:r>
            <a:r>
              <a:rPr dirty="0" spc="70"/>
              <a:t> </a:t>
            </a:r>
            <a:r>
              <a:rPr dirty="0" spc="-5"/>
              <a:t>Scikit-Learn</a:t>
            </a:r>
          </a:p>
          <a:p>
            <a:pPr marL="522605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522605" algn="l"/>
              </a:tabLst>
            </a:pPr>
            <a:r>
              <a:rPr dirty="0" spc="-5"/>
              <a:t>CNTK</a:t>
            </a:r>
          </a:p>
          <a:p>
            <a:pPr marL="522605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522605" algn="l"/>
              </a:tabLst>
            </a:pPr>
            <a:r>
              <a:rPr dirty="0" spc="-60"/>
              <a:t>Torch</a:t>
            </a:r>
          </a:p>
          <a:p>
            <a:pPr marL="522605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522605" algn="l"/>
              </a:tabLst>
            </a:pPr>
            <a:r>
              <a:rPr dirty="0" spc="-15"/>
              <a:t>Coffe</a:t>
            </a:r>
          </a:p>
          <a:p>
            <a:pPr marL="522605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522605" algn="l"/>
              </a:tabLst>
            </a:pPr>
            <a:r>
              <a:rPr dirty="0" spc="-5"/>
              <a:t>Apach</a:t>
            </a:r>
            <a:r>
              <a:rPr dirty="0" spc="5"/>
              <a:t> </a:t>
            </a:r>
            <a:r>
              <a:rPr dirty="0" spc="-5"/>
              <a:t>Spark</a:t>
            </a:r>
          </a:p>
          <a:p>
            <a:pPr marL="522605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522605" algn="l"/>
              </a:tabLst>
            </a:pPr>
            <a:r>
              <a:rPr dirty="0" spc="-5"/>
              <a:t>Azure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523" y="171869"/>
            <a:ext cx="145288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0000"/>
                </a:solidFill>
              </a:rPr>
              <a:t>Ссылки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493991" y="2748805"/>
            <a:ext cx="7085330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3117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8450" algn="l"/>
                <a:tab pos="299720" algn="l"/>
              </a:tabLst>
            </a:pPr>
            <a:r>
              <a:rPr dirty="0" sz="1800" spc="-55">
                <a:latin typeface="Arial"/>
                <a:cs typeface="Arial"/>
              </a:rPr>
              <a:t>[ML </a:t>
            </a:r>
            <a:r>
              <a:rPr dirty="0" sz="1800" spc="-100">
                <a:latin typeface="Arial"/>
                <a:cs typeface="Arial"/>
              </a:rPr>
              <a:t>course </a:t>
            </a:r>
            <a:r>
              <a:rPr dirty="0" sz="1800" spc="-80">
                <a:latin typeface="Arial"/>
                <a:cs typeface="Arial"/>
              </a:rPr>
              <a:t>by </a:t>
            </a:r>
            <a:r>
              <a:rPr dirty="0" sz="1800" spc="-70">
                <a:latin typeface="Arial"/>
                <a:cs typeface="Arial"/>
              </a:rPr>
              <a:t>Andrew </a:t>
            </a:r>
            <a:r>
              <a:rPr dirty="0" sz="1800" spc="-40">
                <a:latin typeface="Arial"/>
                <a:cs typeface="Arial"/>
              </a:rPr>
              <a:t>Ng](https:</a:t>
            </a:r>
            <a:r>
              <a:rPr dirty="0" sz="1800" spc="-40">
                <a:latin typeface="Arial"/>
                <a:cs typeface="Arial"/>
                <a:hlinkClick r:id="rId2"/>
              </a:rPr>
              <a:t>//w</a:t>
            </a:r>
            <a:r>
              <a:rPr dirty="0" sz="1800" spc="-40">
                <a:latin typeface="Arial"/>
                <a:cs typeface="Arial"/>
              </a:rPr>
              <a:t>ww</a:t>
            </a:r>
            <a:r>
              <a:rPr dirty="0" sz="1800" spc="-40">
                <a:latin typeface="Arial"/>
                <a:cs typeface="Arial"/>
                <a:hlinkClick r:id="rId2"/>
              </a:rPr>
              <a:t>.coursera.org/learn/machine- 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60">
                <a:latin typeface="Arial"/>
                <a:cs typeface="Arial"/>
              </a:rPr>
              <a:t>learning)</a:t>
            </a:r>
            <a:endParaRPr sz="1800">
              <a:latin typeface="Arial"/>
              <a:cs typeface="Arial"/>
            </a:endParaRPr>
          </a:p>
          <a:p>
            <a:pPr marL="299085" marR="664210" indent="-287020">
              <a:lnSpc>
                <a:spcPct val="100000"/>
              </a:lnSpc>
              <a:buChar char="•"/>
              <a:tabLst>
                <a:tab pos="298450" algn="l"/>
                <a:tab pos="299720" algn="l"/>
              </a:tabLst>
            </a:pPr>
            <a:r>
              <a:rPr dirty="0" sz="1800" spc="-55">
                <a:latin typeface="Arial"/>
                <a:cs typeface="Arial"/>
              </a:rPr>
              <a:t>[ML </a:t>
            </a:r>
            <a:r>
              <a:rPr dirty="0" sz="1800" spc="-100">
                <a:latin typeface="Arial"/>
                <a:cs typeface="Arial"/>
              </a:rPr>
              <a:t>course </a:t>
            </a:r>
            <a:r>
              <a:rPr dirty="0" sz="1800" spc="-80">
                <a:latin typeface="Arial"/>
                <a:cs typeface="Arial"/>
              </a:rPr>
              <a:t>by </a:t>
            </a:r>
            <a:r>
              <a:rPr dirty="0" sz="1800" spc="-35">
                <a:latin typeface="Arial"/>
                <a:cs typeface="Arial"/>
              </a:rPr>
              <a:t>Dmitry  </a:t>
            </a:r>
            <a:r>
              <a:rPr dirty="0" sz="1800" spc="-50">
                <a:latin typeface="Arial"/>
                <a:cs typeface="Arial"/>
              </a:rPr>
              <a:t>Efimov](https://github.com/diefimov/MTH594_MachineLearning)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8450" algn="l"/>
                <a:tab pos="299720" algn="l"/>
              </a:tabLst>
            </a:pPr>
            <a:r>
              <a:rPr dirty="0" sz="1800" spc="-55">
                <a:latin typeface="Arial"/>
                <a:cs typeface="Arial"/>
              </a:rPr>
              <a:t>[ML </a:t>
            </a:r>
            <a:r>
              <a:rPr dirty="0" sz="1800" spc="-100">
                <a:latin typeface="Arial"/>
                <a:cs typeface="Arial"/>
              </a:rPr>
              <a:t>course </a:t>
            </a:r>
            <a:r>
              <a:rPr dirty="0" sz="1800" spc="-80">
                <a:latin typeface="Arial"/>
                <a:cs typeface="Arial"/>
              </a:rPr>
              <a:t>by </a:t>
            </a:r>
            <a:r>
              <a:rPr dirty="0" sz="1800" spc="-110">
                <a:latin typeface="Arial"/>
                <a:cs typeface="Arial"/>
              </a:rPr>
              <a:t>OpenData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5">
                <a:latin typeface="Arial"/>
                <a:cs typeface="Arial"/>
              </a:rPr>
              <a:t>Science](https://github.com/Yorko/mlcourse.ai)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8450" algn="l"/>
                <a:tab pos="299720" algn="l"/>
              </a:tabLst>
            </a:pPr>
            <a:r>
              <a:rPr dirty="0" sz="1800" spc="-50">
                <a:latin typeface="Arial"/>
                <a:cs typeface="Arial"/>
              </a:rPr>
              <a:t>[MIT </a:t>
            </a:r>
            <a:r>
              <a:rPr dirty="0" sz="1800" spc="-120">
                <a:latin typeface="Arial"/>
                <a:cs typeface="Arial"/>
              </a:rPr>
              <a:t>Deep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learning](https://github.com/lexfridman/mit-deep-learning)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8450" algn="l"/>
                <a:tab pos="299720" algn="l"/>
              </a:tabLst>
            </a:pPr>
            <a:r>
              <a:rPr dirty="0" sz="1800" spc="-50">
                <a:latin typeface="Arial"/>
                <a:cs typeface="Arial"/>
              </a:rPr>
              <a:t>https://github.com/qati/DeepLearningCourse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8450" algn="l"/>
                <a:tab pos="299720" algn="l"/>
              </a:tabLst>
            </a:pPr>
            <a:r>
              <a:rPr dirty="0" sz="1800" spc="-45">
                <a:latin typeface="Arial"/>
                <a:cs typeface="Arial"/>
              </a:rPr>
              <a:t>https://github.com/roebius/deeplearning_keras2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8450" algn="l"/>
                <a:tab pos="299720" algn="l"/>
              </a:tabLst>
            </a:pPr>
            <a:r>
              <a:rPr dirty="0" sz="1800" spc="-60">
                <a:latin typeface="Arial"/>
                <a:cs typeface="Arial"/>
              </a:rPr>
              <a:t>https://github.com/enggen/Deep-Learning-Coursera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8450" algn="l"/>
                <a:tab pos="299720" algn="l"/>
              </a:tabLst>
            </a:pPr>
            <a:r>
              <a:rPr dirty="0" sz="1800" spc="-35">
                <a:latin typeface="Arial"/>
                <a:cs typeface="Arial"/>
              </a:rPr>
              <a:t>https://github.com/fchollet/deep-learning-with-python-notebooks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818" y="0"/>
            <a:ext cx="336613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40">
                <a:solidFill>
                  <a:srgbClr val="000000"/>
                </a:solidFill>
              </a:rPr>
              <a:t>Индустрия</a:t>
            </a:r>
            <a:r>
              <a:rPr dirty="0" sz="4400" spc="-290">
                <a:solidFill>
                  <a:srgbClr val="000000"/>
                </a:solidFill>
              </a:rPr>
              <a:t> </a:t>
            </a:r>
            <a:r>
              <a:rPr dirty="0" sz="4400" spc="-190">
                <a:solidFill>
                  <a:srgbClr val="000000"/>
                </a:solidFill>
              </a:rPr>
              <a:t>4.0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561268" y="792480"/>
            <a:ext cx="7676963" cy="5163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172" y="0"/>
            <a:ext cx="64236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35">
                <a:solidFill>
                  <a:srgbClr val="000000"/>
                </a:solidFill>
              </a:rPr>
              <a:t>Производительность</a:t>
            </a:r>
            <a:r>
              <a:rPr dirty="0" sz="4400" spc="-229">
                <a:solidFill>
                  <a:srgbClr val="000000"/>
                </a:solidFill>
              </a:rPr>
              <a:t> </a:t>
            </a:r>
            <a:r>
              <a:rPr dirty="0" sz="4400" spc="-254">
                <a:solidFill>
                  <a:srgbClr val="000000"/>
                </a:solidFill>
              </a:rPr>
              <a:t>труда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387524" y="1148677"/>
            <a:ext cx="6746120" cy="5100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428" y="131775"/>
            <a:ext cx="609917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75">
                <a:solidFill>
                  <a:srgbClr val="000000"/>
                </a:solidFill>
              </a:rPr>
              <a:t>Современные</a:t>
            </a:r>
            <a:r>
              <a:rPr dirty="0" sz="4400" spc="-285">
                <a:solidFill>
                  <a:srgbClr val="000000"/>
                </a:solidFill>
              </a:rPr>
              <a:t> </a:t>
            </a:r>
            <a:r>
              <a:rPr dirty="0" sz="4400" spc="-215">
                <a:solidFill>
                  <a:srgbClr val="000000"/>
                </a:solidFill>
              </a:rPr>
              <a:t>технологии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673954" y="1184042"/>
            <a:ext cx="6656182" cy="5116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867" y="231711"/>
            <a:ext cx="55429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15">
                <a:solidFill>
                  <a:srgbClr val="000000"/>
                </a:solidFill>
              </a:rPr>
              <a:t>8 </a:t>
            </a:r>
            <a:r>
              <a:rPr dirty="0" sz="4400" spc="-260">
                <a:solidFill>
                  <a:srgbClr val="000000"/>
                </a:solidFill>
              </a:rPr>
              <a:t>ключевых</a:t>
            </a:r>
            <a:r>
              <a:rPr dirty="0" sz="4400" spc="-305">
                <a:solidFill>
                  <a:srgbClr val="000000"/>
                </a:solidFill>
              </a:rPr>
              <a:t> </a:t>
            </a:r>
            <a:r>
              <a:rPr dirty="0" sz="4400" spc="-210">
                <a:solidFill>
                  <a:srgbClr val="000000"/>
                </a:solidFill>
              </a:rPr>
              <a:t>технологий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3942927" y="1842670"/>
            <a:ext cx="4572728" cy="3810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87823" y="6303487"/>
            <a:ext cx="751585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4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https://pwc.blogs.com/ceoinsights/2016/08/a-guide-to-the-essential-eight-emerging-technologies.html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379" y="31089"/>
            <a:ext cx="63849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65">
                <a:solidFill>
                  <a:srgbClr val="000000"/>
                </a:solidFill>
              </a:rPr>
              <a:t>Проблемы</a:t>
            </a:r>
            <a:r>
              <a:rPr dirty="0" sz="4400" spc="-254">
                <a:solidFill>
                  <a:srgbClr val="000000"/>
                </a:solidFill>
              </a:rPr>
              <a:t> </a:t>
            </a:r>
            <a:r>
              <a:rPr dirty="0" sz="4400" spc="-285">
                <a:solidFill>
                  <a:srgbClr val="000000"/>
                </a:solidFill>
              </a:rPr>
              <a:t>трансформации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825751" y="1885188"/>
            <a:ext cx="8540495" cy="435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Александр Михеев</dc:creator>
  <dc:title>Методы и практики в машинном обучении</dc:title>
  <dcterms:created xsi:type="dcterms:W3CDTF">2025-04-21T11:58:20Z</dcterms:created>
  <dcterms:modified xsi:type="dcterms:W3CDTF">2025-04-21T11:58:20Z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2019-08-05T00:00:00Z</vt:filetime>
  </property>
  <property fmtid="{D5CDD505-2E9C-101B-9397-08002B2CF9AE}" pid="3" name="Creator">
    <vt:lpwstr>Acrobat PDFMaker 15 для PowerPoint</vt:lpwstr>
  </property>
  <property fmtid="{D5CDD505-2E9C-101B-9397-08002B2CF9AE}" pid="4" name="LastSaved">
    <vt:filetime>2025-04-21T00:00:00Z</vt:filetime>
  </property>
</Properties>
</file>